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9" r:id="rId2"/>
  </p:sldMasterIdLst>
  <p:sldIdLst>
    <p:sldId id="256" r:id="rId3"/>
    <p:sldId id="271" r:id="rId4"/>
    <p:sldId id="263" r:id="rId5"/>
    <p:sldId id="257" r:id="rId6"/>
    <p:sldId id="258" r:id="rId7"/>
    <p:sldId id="259" r:id="rId8"/>
    <p:sldId id="260" r:id="rId9"/>
    <p:sldId id="261" r:id="rId10"/>
    <p:sldId id="262" r:id="rId11"/>
    <p:sldId id="265" r:id="rId12"/>
    <p:sldId id="275" r:id="rId13"/>
    <p:sldId id="276" r:id="rId14"/>
    <p:sldId id="266" r:id="rId15"/>
    <p:sldId id="269" r:id="rId16"/>
    <p:sldId id="267" r:id="rId17"/>
    <p:sldId id="268" r:id="rId18"/>
    <p:sldId id="270" r:id="rId19"/>
    <p:sldId id="272" r:id="rId20"/>
    <p:sldId id="273"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 id="299" r:id="rId40"/>
    <p:sldId id="300" r:id="rId41"/>
    <p:sldId id="301" r:id="rId42"/>
    <p:sldId id="302"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5CB2C0D-EEB1-4381-949B-33432116BD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 xmlns:a16="http://schemas.microsoft.com/office/drawing/2014/main" id="{444BD73A-3B49-4F70-8909-4D783D4C20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 xmlns:a16="http://schemas.microsoft.com/office/drawing/2014/main" id="{D8AC3DA6-79B4-4F25-B744-D78511DDC4E6}"/>
              </a:ext>
            </a:extLst>
          </p:cNvPr>
          <p:cNvSpPr>
            <a:spLocks noGrp="1"/>
          </p:cNvSpPr>
          <p:nvPr>
            <p:ph type="dt" sz="half" idx="10"/>
          </p:nvPr>
        </p:nvSpPr>
        <p:spPr/>
        <p:txBody>
          <a:bodyPr/>
          <a:lstStyle/>
          <a:p>
            <a:fld id="{CF9EAD5B-757F-4C2B-8605-B33583AC26B6}" type="datetimeFigureOut">
              <a:rPr lang="en-IN" smtClean="0">
                <a:solidFill>
                  <a:prstClr val="black">
                    <a:tint val="75000"/>
                  </a:prstClr>
                </a:solidFill>
              </a:rPr>
              <a:pPr/>
              <a:t>19-01-2022</a:t>
            </a:fld>
            <a:endParaRPr lang="en-IN">
              <a:solidFill>
                <a:prstClr val="black">
                  <a:tint val="75000"/>
                </a:prstClr>
              </a:solidFill>
            </a:endParaRPr>
          </a:p>
        </p:txBody>
      </p:sp>
      <p:sp>
        <p:nvSpPr>
          <p:cNvPr id="5" name="Footer Placeholder 4">
            <a:extLst>
              <a:ext uri="{FF2B5EF4-FFF2-40B4-BE49-F238E27FC236}">
                <a16:creationId xmlns="" xmlns:a16="http://schemas.microsoft.com/office/drawing/2014/main" id="{9CEEAAE5-A697-4DE6-86C1-1C9742C06A5B}"/>
              </a:ext>
            </a:extLst>
          </p:cNvPr>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a:extLst>
              <a:ext uri="{FF2B5EF4-FFF2-40B4-BE49-F238E27FC236}">
                <a16:creationId xmlns="" xmlns:a16="http://schemas.microsoft.com/office/drawing/2014/main" id="{54560928-27A7-4EDF-92D2-E032F48DE6C2}"/>
              </a:ext>
            </a:extLst>
          </p:cNvPr>
          <p:cNvSpPr>
            <a:spLocks noGrp="1"/>
          </p:cNvSpPr>
          <p:nvPr>
            <p:ph type="sldNum" sz="quarter" idx="12"/>
          </p:nvPr>
        </p:nvSpPr>
        <p:spPr/>
        <p:txBody>
          <a:bodyPr/>
          <a:lstStyle/>
          <a:p>
            <a:fld id="{5A09F3F7-177F-4D12-A8B9-BEDA4CB99342}"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5348590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BE11C1-054F-4A0A-B255-DCCD6E6939C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D9AC5254-8B7A-40E1-B945-EED361341D4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30BEC645-CEFB-4ECC-923E-0D48F88BFF39}"/>
              </a:ext>
            </a:extLst>
          </p:cNvPr>
          <p:cNvSpPr>
            <a:spLocks noGrp="1"/>
          </p:cNvSpPr>
          <p:nvPr>
            <p:ph type="dt" sz="half" idx="10"/>
          </p:nvPr>
        </p:nvSpPr>
        <p:spPr/>
        <p:txBody>
          <a:bodyPr/>
          <a:lstStyle/>
          <a:p>
            <a:fld id="{CF9EAD5B-757F-4C2B-8605-B33583AC26B6}" type="datetimeFigureOut">
              <a:rPr lang="en-IN" smtClean="0">
                <a:solidFill>
                  <a:prstClr val="black">
                    <a:tint val="75000"/>
                  </a:prstClr>
                </a:solidFill>
              </a:rPr>
              <a:pPr/>
              <a:t>19-01-2022</a:t>
            </a:fld>
            <a:endParaRPr lang="en-IN">
              <a:solidFill>
                <a:prstClr val="black">
                  <a:tint val="75000"/>
                </a:prstClr>
              </a:solidFill>
            </a:endParaRPr>
          </a:p>
        </p:txBody>
      </p:sp>
      <p:sp>
        <p:nvSpPr>
          <p:cNvPr id="5" name="Footer Placeholder 4">
            <a:extLst>
              <a:ext uri="{FF2B5EF4-FFF2-40B4-BE49-F238E27FC236}">
                <a16:creationId xmlns="" xmlns:a16="http://schemas.microsoft.com/office/drawing/2014/main" id="{2F55329F-0023-4DF9-AAB9-6049A61B9492}"/>
              </a:ext>
            </a:extLst>
          </p:cNvPr>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a:extLst>
              <a:ext uri="{FF2B5EF4-FFF2-40B4-BE49-F238E27FC236}">
                <a16:creationId xmlns="" xmlns:a16="http://schemas.microsoft.com/office/drawing/2014/main" id="{D59CF422-6418-433E-9F09-2467205AABF3}"/>
              </a:ext>
            </a:extLst>
          </p:cNvPr>
          <p:cNvSpPr>
            <a:spLocks noGrp="1"/>
          </p:cNvSpPr>
          <p:nvPr>
            <p:ph type="sldNum" sz="quarter" idx="12"/>
          </p:nvPr>
        </p:nvSpPr>
        <p:spPr/>
        <p:txBody>
          <a:bodyPr/>
          <a:lstStyle/>
          <a:p>
            <a:fld id="{5A09F3F7-177F-4D12-A8B9-BEDA4CB99342}"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735620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7059AF0-2A47-4F72-9BC9-998C0BB496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 xmlns:a16="http://schemas.microsoft.com/office/drawing/2014/main" id="{E85F2BA2-8258-4A37-A420-07DA57A4B4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0BB1EA94-BEFA-4C2B-BA30-8DF20A4A1701}"/>
              </a:ext>
            </a:extLst>
          </p:cNvPr>
          <p:cNvSpPr>
            <a:spLocks noGrp="1"/>
          </p:cNvSpPr>
          <p:nvPr>
            <p:ph type="dt" sz="half" idx="10"/>
          </p:nvPr>
        </p:nvSpPr>
        <p:spPr/>
        <p:txBody>
          <a:bodyPr/>
          <a:lstStyle/>
          <a:p>
            <a:fld id="{CF9EAD5B-757F-4C2B-8605-B33583AC26B6}" type="datetimeFigureOut">
              <a:rPr lang="en-IN" smtClean="0">
                <a:solidFill>
                  <a:prstClr val="black">
                    <a:tint val="75000"/>
                  </a:prstClr>
                </a:solidFill>
              </a:rPr>
              <a:pPr/>
              <a:t>19-01-2022</a:t>
            </a:fld>
            <a:endParaRPr lang="en-IN">
              <a:solidFill>
                <a:prstClr val="black">
                  <a:tint val="75000"/>
                </a:prstClr>
              </a:solidFill>
            </a:endParaRPr>
          </a:p>
        </p:txBody>
      </p:sp>
      <p:sp>
        <p:nvSpPr>
          <p:cNvPr id="5" name="Footer Placeholder 4">
            <a:extLst>
              <a:ext uri="{FF2B5EF4-FFF2-40B4-BE49-F238E27FC236}">
                <a16:creationId xmlns="" xmlns:a16="http://schemas.microsoft.com/office/drawing/2014/main" id="{A3BB95FC-82E9-4A60-A5A9-820F48E72C68}"/>
              </a:ext>
            </a:extLst>
          </p:cNvPr>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a:extLst>
              <a:ext uri="{FF2B5EF4-FFF2-40B4-BE49-F238E27FC236}">
                <a16:creationId xmlns="" xmlns:a16="http://schemas.microsoft.com/office/drawing/2014/main" id="{44285F64-892B-4FFF-8147-C9E1572D4CFE}"/>
              </a:ext>
            </a:extLst>
          </p:cNvPr>
          <p:cNvSpPr>
            <a:spLocks noGrp="1"/>
          </p:cNvSpPr>
          <p:nvPr>
            <p:ph type="sldNum" sz="quarter" idx="12"/>
          </p:nvPr>
        </p:nvSpPr>
        <p:spPr/>
        <p:txBody>
          <a:bodyPr/>
          <a:lstStyle/>
          <a:p>
            <a:fld id="{5A09F3F7-177F-4D12-A8B9-BEDA4CB99342}"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4926637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C0C700E-EA3E-446B-8F25-2EFE4B39D0D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FBC606EB-B6E6-4F26-86F1-62D176FCF63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 xmlns:a16="http://schemas.microsoft.com/office/drawing/2014/main" id="{9C283A71-3853-47CC-B919-4A395C2501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 xmlns:a16="http://schemas.microsoft.com/office/drawing/2014/main" id="{F55A6709-08A5-4404-875D-619DE65A7EE3}"/>
              </a:ext>
            </a:extLst>
          </p:cNvPr>
          <p:cNvSpPr>
            <a:spLocks noGrp="1"/>
          </p:cNvSpPr>
          <p:nvPr>
            <p:ph type="dt" sz="half" idx="10"/>
          </p:nvPr>
        </p:nvSpPr>
        <p:spPr/>
        <p:txBody>
          <a:bodyPr/>
          <a:lstStyle/>
          <a:p>
            <a:fld id="{CF9EAD5B-757F-4C2B-8605-B33583AC26B6}" type="datetimeFigureOut">
              <a:rPr lang="en-IN" smtClean="0">
                <a:solidFill>
                  <a:prstClr val="black">
                    <a:tint val="75000"/>
                  </a:prstClr>
                </a:solidFill>
              </a:rPr>
              <a:pPr/>
              <a:t>19-01-2022</a:t>
            </a:fld>
            <a:endParaRPr lang="en-IN">
              <a:solidFill>
                <a:prstClr val="black">
                  <a:tint val="75000"/>
                </a:prstClr>
              </a:solidFill>
            </a:endParaRPr>
          </a:p>
        </p:txBody>
      </p:sp>
      <p:sp>
        <p:nvSpPr>
          <p:cNvPr id="6" name="Footer Placeholder 5">
            <a:extLst>
              <a:ext uri="{FF2B5EF4-FFF2-40B4-BE49-F238E27FC236}">
                <a16:creationId xmlns="" xmlns:a16="http://schemas.microsoft.com/office/drawing/2014/main" id="{26BAF311-DE5A-4822-BAE5-D35E6D18FF33}"/>
              </a:ext>
            </a:extLst>
          </p:cNvPr>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a:extLst>
              <a:ext uri="{FF2B5EF4-FFF2-40B4-BE49-F238E27FC236}">
                <a16:creationId xmlns="" xmlns:a16="http://schemas.microsoft.com/office/drawing/2014/main" id="{A2DD843C-9E2B-4AA7-812D-5B72C24EC67F}"/>
              </a:ext>
            </a:extLst>
          </p:cNvPr>
          <p:cNvSpPr>
            <a:spLocks noGrp="1"/>
          </p:cNvSpPr>
          <p:nvPr>
            <p:ph type="sldNum" sz="quarter" idx="12"/>
          </p:nvPr>
        </p:nvSpPr>
        <p:spPr/>
        <p:txBody>
          <a:bodyPr/>
          <a:lstStyle/>
          <a:p>
            <a:fld id="{5A09F3F7-177F-4D12-A8B9-BEDA4CB99342}"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7901533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370E2A5-D5B4-46BA-8A91-FC64C01FB687}"/>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DD6E5272-3938-49D8-B55D-888BD9949D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44D8710E-8658-428D-A8B2-D8729CCDF97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 xmlns:a16="http://schemas.microsoft.com/office/drawing/2014/main" id="{9A63DB0B-0FAB-4757-A356-7E734D534D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28A12704-2D60-435C-AB02-4474CA13ABA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 xmlns:a16="http://schemas.microsoft.com/office/drawing/2014/main" id="{DE6C8745-D941-4514-85BD-537A9D4DD90E}"/>
              </a:ext>
            </a:extLst>
          </p:cNvPr>
          <p:cNvSpPr>
            <a:spLocks noGrp="1"/>
          </p:cNvSpPr>
          <p:nvPr>
            <p:ph type="dt" sz="half" idx="10"/>
          </p:nvPr>
        </p:nvSpPr>
        <p:spPr/>
        <p:txBody>
          <a:bodyPr/>
          <a:lstStyle/>
          <a:p>
            <a:fld id="{CF9EAD5B-757F-4C2B-8605-B33583AC26B6}" type="datetimeFigureOut">
              <a:rPr lang="en-IN" smtClean="0">
                <a:solidFill>
                  <a:prstClr val="black">
                    <a:tint val="75000"/>
                  </a:prstClr>
                </a:solidFill>
              </a:rPr>
              <a:pPr/>
              <a:t>19-01-2022</a:t>
            </a:fld>
            <a:endParaRPr lang="en-IN">
              <a:solidFill>
                <a:prstClr val="black">
                  <a:tint val="75000"/>
                </a:prstClr>
              </a:solidFill>
            </a:endParaRPr>
          </a:p>
        </p:txBody>
      </p:sp>
      <p:sp>
        <p:nvSpPr>
          <p:cNvPr id="8" name="Footer Placeholder 7">
            <a:extLst>
              <a:ext uri="{FF2B5EF4-FFF2-40B4-BE49-F238E27FC236}">
                <a16:creationId xmlns="" xmlns:a16="http://schemas.microsoft.com/office/drawing/2014/main" id="{7FF37FE0-CE60-45D3-AB10-DCB7A5108319}"/>
              </a:ext>
            </a:extLst>
          </p:cNvPr>
          <p:cNvSpPr>
            <a:spLocks noGrp="1"/>
          </p:cNvSpPr>
          <p:nvPr>
            <p:ph type="ftr" sz="quarter" idx="11"/>
          </p:nvPr>
        </p:nvSpPr>
        <p:spPr/>
        <p:txBody>
          <a:bodyPr/>
          <a:lstStyle/>
          <a:p>
            <a:endParaRPr lang="en-IN">
              <a:solidFill>
                <a:prstClr val="black">
                  <a:tint val="75000"/>
                </a:prstClr>
              </a:solidFill>
            </a:endParaRPr>
          </a:p>
        </p:txBody>
      </p:sp>
      <p:sp>
        <p:nvSpPr>
          <p:cNvPr id="9" name="Slide Number Placeholder 8">
            <a:extLst>
              <a:ext uri="{FF2B5EF4-FFF2-40B4-BE49-F238E27FC236}">
                <a16:creationId xmlns="" xmlns:a16="http://schemas.microsoft.com/office/drawing/2014/main" id="{B44B6D08-7D7F-438B-B2FA-AB418EBE504B}"/>
              </a:ext>
            </a:extLst>
          </p:cNvPr>
          <p:cNvSpPr>
            <a:spLocks noGrp="1"/>
          </p:cNvSpPr>
          <p:nvPr>
            <p:ph type="sldNum" sz="quarter" idx="12"/>
          </p:nvPr>
        </p:nvSpPr>
        <p:spPr/>
        <p:txBody>
          <a:bodyPr/>
          <a:lstStyle/>
          <a:p>
            <a:fld id="{5A09F3F7-177F-4D12-A8B9-BEDA4CB99342}"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4986795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463CB90-4069-479A-8BD2-DAFFB59F6413}"/>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 xmlns:a16="http://schemas.microsoft.com/office/drawing/2014/main" id="{B27889FA-00B2-4CF4-9435-2370C73BC41A}"/>
              </a:ext>
            </a:extLst>
          </p:cNvPr>
          <p:cNvSpPr>
            <a:spLocks noGrp="1"/>
          </p:cNvSpPr>
          <p:nvPr>
            <p:ph type="dt" sz="half" idx="10"/>
          </p:nvPr>
        </p:nvSpPr>
        <p:spPr/>
        <p:txBody>
          <a:bodyPr/>
          <a:lstStyle/>
          <a:p>
            <a:fld id="{CF9EAD5B-757F-4C2B-8605-B33583AC26B6}" type="datetimeFigureOut">
              <a:rPr lang="en-IN" smtClean="0">
                <a:solidFill>
                  <a:prstClr val="black">
                    <a:tint val="75000"/>
                  </a:prstClr>
                </a:solidFill>
              </a:rPr>
              <a:pPr/>
              <a:t>19-01-2022</a:t>
            </a:fld>
            <a:endParaRPr lang="en-IN">
              <a:solidFill>
                <a:prstClr val="black">
                  <a:tint val="75000"/>
                </a:prstClr>
              </a:solidFill>
            </a:endParaRPr>
          </a:p>
        </p:txBody>
      </p:sp>
      <p:sp>
        <p:nvSpPr>
          <p:cNvPr id="4" name="Footer Placeholder 3">
            <a:extLst>
              <a:ext uri="{FF2B5EF4-FFF2-40B4-BE49-F238E27FC236}">
                <a16:creationId xmlns="" xmlns:a16="http://schemas.microsoft.com/office/drawing/2014/main" id="{335CE60A-3E28-4C1D-9C18-1C66C8904252}"/>
              </a:ext>
            </a:extLst>
          </p:cNvPr>
          <p:cNvSpPr>
            <a:spLocks noGrp="1"/>
          </p:cNvSpPr>
          <p:nvPr>
            <p:ph type="ftr" sz="quarter" idx="11"/>
          </p:nvPr>
        </p:nvSpPr>
        <p:spPr/>
        <p:txBody>
          <a:bodyPr/>
          <a:lstStyle/>
          <a:p>
            <a:endParaRPr lang="en-IN">
              <a:solidFill>
                <a:prstClr val="black">
                  <a:tint val="75000"/>
                </a:prstClr>
              </a:solidFill>
            </a:endParaRPr>
          </a:p>
        </p:txBody>
      </p:sp>
      <p:sp>
        <p:nvSpPr>
          <p:cNvPr id="5" name="Slide Number Placeholder 4">
            <a:extLst>
              <a:ext uri="{FF2B5EF4-FFF2-40B4-BE49-F238E27FC236}">
                <a16:creationId xmlns="" xmlns:a16="http://schemas.microsoft.com/office/drawing/2014/main" id="{DB7E5DB1-7BC4-4B6C-AC4E-A2044034C80C}"/>
              </a:ext>
            </a:extLst>
          </p:cNvPr>
          <p:cNvSpPr>
            <a:spLocks noGrp="1"/>
          </p:cNvSpPr>
          <p:nvPr>
            <p:ph type="sldNum" sz="quarter" idx="12"/>
          </p:nvPr>
        </p:nvSpPr>
        <p:spPr/>
        <p:txBody>
          <a:bodyPr/>
          <a:lstStyle/>
          <a:p>
            <a:fld id="{5A09F3F7-177F-4D12-A8B9-BEDA4CB99342}"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5430529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22A5D737-98C4-4CB8-B190-2A25E10B0A2D}"/>
              </a:ext>
            </a:extLst>
          </p:cNvPr>
          <p:cNvSpPr>
            <a:spLocks noGrp="1"/>
          </p:cNvSpPr>
          <p:nvPr>
            <p:ph type="dt" sz="half" idx="10"/>
          </p:nvPr>
        </p:nvSpPr>
        <p:spPr/>
        <p:txBody>
          <a:bodyPr/>
          <a:lstStyle/>
          <a:p>
            <a:fld id="{CF9EAD5B-757F-4C2B-8605-B33583AC26B6}" type="datetimeFigureOut">
              <a:rPr lang="en-IN" smtClean="0">
                <a:solidFill>
                  <a:prstClr val="black">
                    <a:tint val="75000"/>
                  </a:prstClr>
                </a:solidFill>
              </a:rPr>
              <a:pPr/>
              <a:t>19-01-2022</a:t>
            </a:fld>
            <a:endParaRPr lang="en-IN">
              <a:solidFill>
                <a:prstClr val="black">
                  <a:tint val="75000"/>
                </a:prstClr>
              </a:solidFill>
            </a:endParaRPr>
          </a:p>
        </p:txBody>
      </p:sp>
      <p:sp>
        <p:nvSpPr>
          <p:cNvPr id="3" name="Footer Placeholder 2">
            <a:extLst>
              <a:ext uri="{FF2B5EF4-FFF2-40B4-BE49-F238E27FC236}">
                <a16:creationId xmlns="" xmlns:a16="http://schemas.microsoft.com/office/drawing/2014/main" id="{1318E98F-0A4E-4B58-9A47-EEB8F76CC280}"/>
              </a:ext>
            </a:extLst>
          </p:cNvPr>
          <p:cNvSpPr>
            <a:spLocks noGrp="1"/>
          </p:cNvSpPr>
          <p:nvPr>
            <p:ph type="ftr" sz="quarter" idx="11"/>
          </p:nvPr>
        </p:nvSpPr>
        <p:spPr/>
        <p:txBody>
          <a:bodyPr/>
          <a:lstStyle/>
          <a:p>
            <a:endParaRPr lang="en-IN">
              <a:solidFill>
                <a:prstClr val="black">
                  <a:tint val="75000"/>
                </a:prstClr>
              </a:solidFill>
            </a:endParaRPr>
          </a:p>
        </p:txBody>
      </p:sp>
      <p:sp>
        <p:nvSpPr>
          <p:cNvPr id="4" name="Slide Number Placeholder 3">
            <a:extLst>
              <a:ext uri="{FF2B5EF4-FFF2-40B4-BE49-F238E27FC236}">
                <a16:creationId xmlns="" xmlns:a16="http://schemas.microsoft.com/office/drawing/2014/main" id="{1C8528E8-1A1E-4AC4-AF03-0D46C8DF4554}"/>
              </a:ext>
            </a:extLst>
          </p:cNvPr>
          <p:cNvSpPr>
            <a:spLocks noGrp="1"/>
          </p:cNvSpPr>
          <p:nvPr>
            <p:ph type="sldNum" sz="quarter" idx="12"/>
          </p:nvPr>
        </p:nvSpPr>
        <p:spPr/>
        <p:txBody>
          <a:bodyPr/>
          <a:lstStyle/>
          <a:p>
            <a:fld id="{5A09F3F7-177F-4D12-A8B9-BEDA4CB99342}"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1164406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B4B55B3-92B2-4277-8E4E-D93ED3F748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03E24BBE-2857-4E32-9B79-14D9CEA27E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 xmlns:a16="http://schemas.microsoft.com/office/drawing/2014/main" id="{AC9844F0-960B-4A2B-9783-682A657941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81F48974-9E78-44AD-B6DC-66F5930057E7}"/>
              </a:ext>
            </a:extLst>
          </p:cNvPr>
          <p:cNvSpPr>
            <a:spLocks noGrp="1"/>
          </p:cNvSpPr>
          <p:nvPr>
            <p:ph type="dt" sz="half" idx="10"/>
          </p:nvPr>
        </p:nvSpPr>
        <p:spPr/>
        <p:txBody>
          <a:bodyPr/>
          <a:lstStyle/>
          <a:p>
            <a:fld id="{CF9EAD5B-757F-4C2B-8605-B33583AC26B6}" type="datetimeFigureOut">
              <a:rPr lang="en-IN" smtClean="0">
                <a:solidFill>
                  <a:prstClr val="black">
                    <a:tint val="75000"/>
                  </a:prstClr>
                </a:solidFill>
              </a:rPr>
              <a:pPr/>
              <a:t>19-01-2022</a:t>
            </a:fld>
            <a:endParaRPr lang="en-IN">
              <a:solidFill>
                <a:prstClr val="black">
                  <a:tint val="75000"/>
                </a:prstClr>
              </a:solidFill>
            </a:endParaRPr>
          </a:p>
        </p:txBody>
      </p:sp>
      <p:sp>
        <p:nvSpPr>
          <p:cNvPr id="6" name="Footer Placeholder 5">
            <a:extLst>
              <a:ext uri="{FF2B5EF4-FFF2-40B4-BE49-F238E27FC236}">
                <a16:creationId xmlns="" xmlns:a16="http://schemas.microsoft.com/office/drawing/2014/main" id="{63B8105B-BF02-4D80-B9CF-527E33CBB139}"/>
              </a:ext>
            </a:extLst>
          </p:cNvPr>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a:extLst>
              <a:ext uri="{FF2B5EF4-FFF2-40B4-BE49-F238E27FC236}">
                <a16:creationId xmlns="" xmlns:a16="http://schemas.microsoft.com/office/drawing/2014/main" id="{CEE10A12-B1CE-4723-9828-B85CA40F5007}"/>
              </a:ext>
            </a:extLst>
          </p:cNvPr>
          <p:cNvSpPr>
            <a:spLocks noGrp="1"/>
          </p:cNvSpPr>
          <p:nvPr>
            <p:ph type="sldNum" sz="quarter" idx="12"/>
          </p:nvPr>
        </p:nvSpPr>
        <p:spPr/>
        <p:txBody>
          <a:bodyPr/>
          <a:lstStyle/>
          <a:p>
            <a:fld id="{5A09F3F7-177F-4D12-A8B9-BEDA4CB99342}"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2208235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156CEB-0E4E-411D-90C9-A5EA8D106A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 xmlns:a16="http://schemas.microsoft.com/office/drawing/2014/main" id="{E9D65E69-7B8C-4668-816B-5DD17F7906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 xmlns:a16="http://schemas.microsoft.com/office/drawing/2014/main" id="{065AC3D1-EC8B-4B50-9348-DDD6596B95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074E5172-1A38-4310-A30A-B5DF4D32B2B6}"/>
              </a:ext>
            </a:extLst>
          </p:cNvPr>
          <p:cNvSpPr>
            <a:spLocks noGrp="1"/>
          </p:cNvSpPr>
          <p:nvPr>
            <p:ph type="dt" sz="half" idx="10"/>
          </p:nvPr>
        </p:nvSpPr>
        <p:spPr/>
        <p:txBody>
          <a:bodyPr/>
          <a:lstStyle/>
          <a:p>
            <a:fld id="{CF9EAD5B-757F-4C2B-8605-B33583AC26B6}" type="datetimeFigureOut">
              <a:rPr lang="en-IN" smtClean="0">
                <a:solidFill>
                  <a:prstClr val="black">
                    <a:tint val="75000"/>
                  </a:prstClr>
                </a:solidFill>
              </a:rPr>
              <a:pPr/>
              <a:t>19-01-2022</a:t>
            </a:fld>
            <a:endParaRPr lang="en-IN">
              <a:solidFill>
                <a:prstClr val="black">
                  <a:tint val="75000"/>
                </a:prstClr>
              </a:solidFill>
            </a:endParaRPr>
          </a:p>
        </p:txBody>
      </p:sp>
      <p:sp>
        <p:nvSpPr>
          <p:cNvPr id="6" name="Footer Placeholder 5">
            <a:extLst>
              <a:ext uri="{FF2B5EF4-FFF2-40B4-BE49-F238E27FC236}">
                <a16:creationId xmlns="" xmlns:a16="http://schemas.microsoft.com/office/drawing/2014/main" id="{62BDCD25-A9B6-4087-8E86-913E5179EC61}"/>
              </a:ext>
            </a:extLst>
          </p:cNvPr>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a:extLst>
              <a:ext uri="{FF2B5EF4-FFF2-40B4-BE49-F238E27FC236}">
                <a16:creationId xmlns="" xmlns:a16="http://schemas.microsoft.com/office/drawing/2014/main" id="{9F8B081C-87EA-42DB-A0FB-24D3DFC3007D}"/>
              </a:ext>
            </a:extLst>
          </p:cNvPr>
          <p:cNvSpPr>
            <a:spLocks noGrp="1"/>
          </p:cNvSpPr>
          <p:nvPr>
            <p:ph type="sldNum" sz="quarter" idx="12"/>
          </p:nvPr>
        </p:nvSpPr>
        <p:spPr/>
        <p:txBody>
          <a:bodyPr/>
          <a:lstStyle/>
          <a:p>
            <a:fld id="{5A09F3F7-177F-4D12-A8B9-BEDA4CB99342}"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55333746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EEEF95E-34A2-44B2-A0F1-34434AF282E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F9F8ACCF-D0F2-4F1D-B813-D869FD620DD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07D7F5D7-B917-4BB5-B6C0-8A1ADFBF9261}"/>
              </a:ext>
            </a:extLst>
          </p:cNvPr>
          <p:cNvSpPr>
            <a:spLocks noGrp="1"/>
          </p:cNvSpPr>
          <p:nvPr>
            <p:ph type="dt" sz="half" idx="10"/>
          </p:nvPr>
        </p:nvSpPr>
        <p:spPr/>
        <p:txBody>
          <a:bodyPr/>
          <a:lstStyle/>
          <a:p>
            <a:fld id="{CF9EAD5B-757F-4C2B-8605-B33583AC26B6}" type="datetimeFigureOut">
              <a:rPr lang="en-IN" smtClean="0">
                <a:solidFill>
                  <a:prstClr val="black">
                    <a:tint val="75000"/>
                  </a:prstClr>
                </a:solidFill>
              </a:rPr>
              <a:pPr/>
              <a:t>19-01-2022</a:t>
            </a:fld>
            <a:endParaRPr lang="en-IN">
              <a:solidFill>
                <a:prstClr val="black">
                  <a:tint val="75000"/>
                </a:prstClr>
              </a:solidFill>
            </a:endParaRPr>
          </a:p>
        </p:txBody>
      </p:sp>
      <p:sp>
        <p:nvSpPr>
          <p:cNvPr id="5" name="Footer Placeholder 4">
            <a:extLst>
              <a:ext uri="{FF2B5EF4-FFF2-40B4-BE49-F238E27FC236}">
                <a16:creationId xmlns="" xmlns:a16="http://schemas.microsoft.com/office/drawing/2014/main" id="{876EA5AE-4390-498F-AF45-E9B742B50D1E}"/>
              </a:ext>
            </a:extLst>
          </p:cNvPr>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a:extLst>
              <a:ext uri="{FF2B5EF4-FFF2-40B4-BE49-F238E27FC236}">
                <a16:creationId xmlns="" xmlns:a16="http://schemas.microsoft.com/office/drawing/2014/main" id="{04F018D3-24F7-4C9F-BBCC-3C84F83B6DD8}"/>
              </a:ext>
            </a:extLst>
          </p:cNvPr>
          <p:cNvSpPr>
            <a:spLocks noGrp="1"/>
          </p:cNvSpPr>
          <p:nvPr>
            <p:ph type="sldNum" sz="quarter" idx="12"/>
          </p:nvPr>
        </p:nvSpPr>
        <p:spPr/>
        <p:txBody>
          <a:bodyPr/>
          <a:lstStyle/>
          <a:p>
            <a:fld id="{5A09F3F7-177F-4D12-A8B9-BEDA4CB99342}"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61722597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58FE1B58-3F53-445E-9E9D-C1E7BE8DC55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1150E755-B44B-476F-94F1-19EDE5CA0D8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D6B6B1FA-B6BA-455B-8094-F58E45490A4D}"/>
              </a:ext>
            </a:extLst>
          </p:cNvPr>
          <p:cNvSpPr>
            <a:spLocks noGrp="1"/>
          </p:cNvSpPr>
          <p:nvPr>
            <p:ph type="dt" sz="half" idx="10"/>
          </p:nvPr>
        </p:nvSpPr>
        <p:spPr/>
        <p:txBody>
          <a:bodyPr/>
          <a:lstStyle/>
          <a:p>
            <a:fld id="{CF9EAD5B-757F-4C2B-8605-B33583AC26B6}" type="datetimeFigureOut">
              <a:rPr lang="en-IN" smtClean="0">
                <a:solidFill>
                  <a:prstClr val="black">
                    <a:tint val="75000"/>
                  </a:prstClr>
                </a:solidFill>
              </a:rPr>
              <a:pPr/>
              <a:t>19-01-2022</a:t>
            </a:fld>
            <a:endParaRPr lang="en-IN">
              <a:solidFill>
                <a:prstClr val="black">
                  <a:tint val="75000"/>
                </a:prstClr>
              </a:solidFill>
            </a:endParaRPr>
          </a:p>
        </p:txBody>
      </p:sp>
      <p:sp>
        <p:nvSpPr>
          <p:cNvPr id="5" name="Footer Placeholder 4">
            <a:extLst>
              <a:ext uri="{FF2B5EF4-FFF2-40B4-BE49-F238E27FC236}">
                <a16:creationId xmlns="" xmlns:a16="http://schemas.microsoft.com/office/drawing/2014/main" id="{99D529FB-FB38-4964-A5C5-A18852104E4A}"/>
              </a:ext>
            </a:extLst>
          </p:cNvPr>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a:extLst>
              <a:ext uri="{FF2B5EF4-FFF2-40B4-BE49-F238E27FC236}">
                <a16:creationId xmlns="" xmlns:a16="http://schemas.microsoft.com/office/drawing/2014/main" id="{4D08767A-B381-42B2-A54C-7D6645BA574D}"/>
              </a:ext>
            </a:extLst>
          </p:cNvPr>
          <p:cNvSpPr>
            <a:spLocks noGrp="1"/>
          </p:cNvSpPr>
          <p:nvPr>
            <p:ph type="sldNum" sz="quarter" idx="12"/>
          </p:nvPr>
        </p:nvSpPr>
        <p:spPr/>
        <p:txBody>
          <a:bodyPr/>
          <a:lstStyle/>
          <a:p>
            <a:fld id="{5A09F3F7-177F-4D12-A8B9-BEDA4CB99342}"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812413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1/19/2022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1/19/2022</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245D6056-2B13-4FC1-A2F5-2DE1E31C34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E4456AEA-13D2-42B0-B556-AD123B751D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4CB891E4-2C9A-485F-B293-B3DFC725FC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CF9EAD5B-757F-4C2B-8605-B33583AC26B6}" type="datetimeFigureOut">
              <a:rPr lang="en-IN" smtClean="0">
                <a:solidFill>
                  <a:prstClr val="black">
                    <a:tint val="75000"/>
                  </a:prstClr>
                </a:solidFill>
              </a:rPr>
              <a:pPr defTabSz="914400"/>
              <a:t>19-01-2022</a:t>
            </a:fld>
            <a:endParaRPr lang="en-IN">
              <a:solidFill>
                <a:prstClr val="black">
                  <a:tint val="75000"/>
                </a:prstClr>
              </a:solidFill>
            </a:endParaRPr>
          </a:p>
        </p:txBody>
      </p:sp>
      <p:sp>
        <p:nvSpPr>
          <p:cNvPr id="5" name="Footer Placeholder 4">
            <a:extLst>
              <a:ext uri="{FF2B5EF4-FFF2-40B4-BE49-F238E27FC236}">
                <a16:creationId xmlns="" xmlns:a16="http://schemas.microsoft.com/office/drawing/2014/main" id="{7D045B24-70EA-4B31-B015-7A2F8A47BC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IN">
              <a:solidFill>
                <a:prstClr val="black">
                  <a:tint val="75000"/>
                </a:prstClr>
              </a:solidFill>
            </a:endParaRPr>
          </a:p>
        </p:txBody>
      </p:sp>
      <p:sp>
        <p:nvSpPr>
          <p:cNvPr id="6" name="Slide Number Placeholder 5">
            <a:extLst>
              <a:ext uri="{FF2B5EF4-FFF2-40B4-BE49-F238E27FC236}">
                <a16:creationId xmlns="" xmlns:a16="http://schemas.microsoft.com/office/drawing/2014/main" id="{09615632-8AD9-444F-9094-430EA86982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5A09F3F7-177F-4D12-A8B9-BEDA4CB99342}" type="slidenum">
              <a:rPr lang="en-IN" smtClean="0">
                <a:solidFill>
                  <a:prstClr val="black">
                    <a:tint val="75000"/>
                  </a:prstClr>
                </a:solidFill>
              </a:rPr>
              <a:pPr defTabSz="914400"/>
              <a:t>‹#›</a:t>
            </a:fld>
            <a:endParaRPr lang="en-IN">
              <a:solidFill>
                <a:prstClr val="black">
                  <a:tint val="75000"/>
                </a:prstClr>
              </a:solidFill>
            </a:endParaRPr>
          </a:p>
        </p:txBody>
      </p:sp>
    </p:spTree>
    <p:extLst>
      <p:ext uri="{BB962C8B-B14F-4D97-AF65-F5344CB8AC3E}">
        <p14:creationId xmlns:p14="http://schemas.microsoft.com/office/powerpoint/2010/main" val="900378463"/>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N" sz="5400" dirty="0" smtClean="0"/>
              <a:t>Functions</a:t>
            </a:r>
            <a:endParaRPr lang="en-IN" sz="5400" dirty="0"/>
          </a:p>
        </p:txBody>
      </p:sp>
    </p:spTree>
    <p:extLst>
      <p:ext uri="{BB962C8B-B14F-4D97-AF65-F5344CB8AC3E}">
        <p14:creationId xmlns:p14="http://schemas.microsoft.com/office/powerpoint/2010/main" val="3363625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656491"/>
          </a:xfrm>
        </p:spPr>
        <p:txBody>
          <a:bodyPr/>
          <a:lstStyle/>
          <a:p>
            <a:r>
              <a:rPr lang="en-IN" dirty="0" smtClean="0"/>
              <a:t>Parameters</a:t>
            </a:r>
            <a:endParaRPr lang="en-IN" dirty="0"/>
          </a:p>
        </p:txBody>
      </p:sp>
      <p:sp>
        <p:nvSpPr>
          <p:cNvPr id="3" name="Content Placeholder 2"/>
          <p:cNvSpPr>
            <a:spLocks noGrp="1"/>
          </p:cNvSpPr>
          <p:nvPr>
            <p:ph sz="quarter" idx="13"/>
          </p:nvPr>
        </p:nvSpPr>
        <p:spPr>
          <a:xfrm>
            <a:off x="913775" y="1584102"/>
            <a:ext cx="10363824" cy="4842456"/>
          </a:xfrm>
        </p:spPr>
        <p:txBody>
          <a:bodyPr/>
          <a:lstStyle/>
          <a:p>
            <a:r>
              <a:rPr lang="en-GB" cap="none" dirty="0"/>
              <a:t>The parameter is referred to as the variables that are defined during a function declaration or definition. These variables are used to receive the arguments that are passed during a function call. These parameters within the function prototype are used during the execution of the function for which it is defined. These are also called Formal arguments or Formal Parameters.</a:t>
            </a:r>
          </a:p>
          <a:p>
            <a:r>
              <a:rPr lang="en-GB" cap="none" dirty="0"/>
              <a:t>Example: Suppose a </a:t>
            </a:r>
            <a:r>
              <a:rPr lang="en-GB" cap="none" dirty="0" err="1" smtClean="0"/>
              <a:t>Mult</a:t>
            </a:r>
            <a:r>
              <a:rPr lang="en-GB" cap="none" dirty="0" smtClean="0"/>
              <a:t> () </a:t>
            </a:r>
            <a:r>
              <a:rPr lang="en-GB" cap="none" dirty="0"/>
              <a:t>function is needed to be defined to multiply two numbers. These two numbers are referred to as the parameters and are defined while defining the function </a:t>
            </a:r>
            <a:r>
              <a:rPr lang="en-GB" cap="none" dirty="0" err="1"/>
              <a:t>Mult</a:t>
            </a:r>
            <a:r>
              <a:rPr lang="en-GB" cap="none" dirty="0"/>
              <a:t>().</a:t>
            </a:r>
            <a:endParaRPr lang="en-IN" cap="none" dirty="0"/>
          </a:p>
        </p:txBody>
      </p:sp>
    </p:spTree>
    <p:extLst>
      <p:ext uri="{BB962C8B-B14F-4D97-AF65-F5344CB8AC3E}">
        <p14:creationId xmlns:p14="http://schemas.microsoft.com/office/powerpoint/2010/main" val="34396531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99247" y="618566"/>
            <a:ext cx="10578353" cy="5172634"/>
          </a:xfrm>
        </p:spPr>
        <p:txBody>
          <a:bodyPr/>
          <a:lstStyle/>
          <a:p>
            <a:r>
              <a:rPr lang="en-GB" b="1" cap="none" dirty="0"/>
              <a:t>Function Arguments</a:t>
            </a:r>
          </a:p>
          <a:p>
            <a:r>
              <a:rPr lang="en-GB" cap="none" dirty="0"/>
              <a:t>If a function is to use arguments, it must declare variables that accept the values of </a:t>
            </a:r>
            <a:r>
              <a:rPr lang="en-GB" cap="none" dirty="0" smtClean="0"/>
              <a:t>the arguments</a:t>
            </a:r>
            <a:r>
              <a:rPr lang="en-GB" cap="none" dirty="0"/>
              <a:t>. These variables are called the formal parameters of the function. Formal parameters</a:t>
            </a:r>
          </a:p>
          <a:p>
            <a:r>
              <a:rPr lang="en-GB" cap="none" dirty="0"/>
              <a:t>behave like other local variables inside the function and are created upon entry into the function and</a:t>
            </a:r>
          </a:p>
          <a:p>
            <a:pPr marL="0" indent="0">
              <a:buNone/>
            </a:pPr>
            <a:r>
              <a:rPr lang="en-GB" cap="none" dirty="0"/>
              <a:t>destroyed upon exit.</a:t>
            </a:r>
          </a:p>
          <a:p>
            <a:r>
              <a:rPr lang="en-GB" b="1" cap="none" dirty="0"/>
              <a:t>Parameter</a:t>
            </a:r>
          </a:p>
          <a:p>
            <a:pPr marL="0" indent="0">
              <a:buNone/>
            </a:pPr>
            <a:r>
              <a:rPr lang="en-GB" cap="none" dirty="0" smtClean="0"/>
              <a:t>A </a:t>
            </a:r>
            <a:r>
              <a:rPr lang="en-GB" cap="none" dirty="0"/>
              <a:t>parameter is a special kind of variable, used in a function to refer to one of the pieces </a:t>
            </a:r>
            <a:r>
              <a:rPr lang="en-GB" cap="none" dirty="0" smtClean="0"/>
              <a:t>of data </a:t>
            </a:r>
            <a:r>
              <a:rPr lang="en-GB" cap="none" dirty="0"/>
              <a:t>provided as input to the function to </a:t>
            </a:r>
            <a:r>
              <a:rPr lang="en-GB" cap="none" dirty="0" smtClean="0"/>
              <a:t>utilise. These </a:t>
            </a:r>
            <a:r>
              <a:rPr lang="en-GB" cap="none" dirty="0"/>
              <a:t>pieces of data are called </a:t>
            </a:r>
            <a:r>
              <a:rPr lang="en-GB" cap="none" dirty="0" smtClean="0"/>
              <a:t>arguments. Parameters </a:t>
            </a:r>
            <a:r>
              <a:rPr lang="en-GB" cap="none" dirty="0"/>
              <a:t>are Simply Variables. </a:t>
            </a:r>
          </a:p>
          <a:p>
            <a:endParaRPr lang="en-IN" cap="none" dirty="0"/>
          </a:p>
        </p:txBody>
      </p:sp>
    </p:spTree>
    <p:extLst>
      <p:ext uri="{BB962C8B-B14F-4D97-AF65-F5344CB8AC3E}">
        <p14:creationId xmlns:p14="http://schemas.microsoft.com/office/powerpoint/2010/main" val="7734037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51329" y="571501"/>
            <a:ext cx="10739719" cy="5983940"/>
          </a:xfrm>
        </p:spPr>
        <p:txBody>
          <a:bodyPr>
            <a:normAutofit fontScale="85000" lnSpcReduction="20000"/>
          </a:bodyPr>
          <a:lstStyle/>
          <a:p>
            <a:pPr marL="0" indent="0">
              <a:buNone/>
            </a:pPr>
            <a:r>
              <a:rPr lang="en-GB" b="1" cap="none" dirty="0"/>
              <a:t>Formal Parameter</a:t>
            </a:r>
          </a:p>
          <a:p>
            <a:r>
              <a:rPr lang="en-GB" cap="none" dirty="0" smtClean="0"/>
              <a:t>Parameter </a:t>
            </a:r>
            <a:r>
              <a:rPr lang="en-GB" cap="none" dirty="0"/>
              <a:t>Written in Function Definition is Called “Formal Parameter.</a:t>
            </a:r>
          </a:p>
          <a:p>
            <a:r>
              <a:rPr lang="en-GB" cap="none" dirty="0" smtClean="0"/>
              <a:t> </a:t>
            </a:r>
            <a:r>
              <a:rPr lang="en-GB" cap="none" dirty="0"/>
              <a:t>Formal parameters are always variables, while actual parameters do not have to </a:t>
            </a:r>
            <a:r>
              <a:rPr lang="en-GB" cap="none" dirty="0" smtClean="0"/>
              <a:t>be variables</a:t>
            </a:r>
            <a:r>
              <a:rPr lang="en-GB" cap="none" dirty="0"/>
              <a:t>.</a:t>
            </a:r>
          </a:p>
          <a:p>
            <a:pPr marL="0" indent="0">
              <a:buNone/>
            </a:pPr>
            <a:r>
              <a:rPr lang="en-GB" b="1" cap="none" dirty="0"/>
              <a:t>Actual Parameter</a:t>
            </a:r>
          </a:p>
          <a:p>
            <a:r>
              <a:rPr lang="en-GB" cap="none" dirty="0" smtClean="0"/>
              <a:t>Parameter </a:t>
            </a:r>
            <a:r>
              <a:rPr lang="en-GB" cap="none" dirty="0"/>
              <a:t>Written in Function Call is Called “Actual Parameter”.</a:t>
            </a:r>
          </a:p>
          <a:p>
            <a:r>
              <a:rPr lang="en-GB" cap="none" dirty="0" smtClean="0"/>
              <a:t> </a:t>
            </a:r>
            <a:r>
              <a:rPr lang="en-GB" cap="none" dirty="0"/>
              <a:t>One can use numbers, expressions, or even function calls as actual parameters.</a:t>
            </a:r>
          </a:p>
          <a:p>
            <a:pPr marL="0" indent="0">
              <a:buNone/>
            </a:pPr>
            <a:r>
              <a:rPr lang="en-GB" b="1" cap="none" dirty="0"/>
              <a:t>Example</a:t>
            </a:r>
          </a:p>
          <a:p>
            <a:pPr marL="0" indent="0">
              <a:buNone/>
            </a:pPr>
            <a:r>
              <a:rPr lang="en-GB" cap="none" dirty="0"/>
              <a:t>void display(</a:t>
            </a:r>
            <a:r>
              <a:rPr lang="en-GB" cap="none" dirty="0" err="1"/>
              <a:t>int</a:t>
            </a:r>
            <a:r>
              <a:rPr lang="en-GB" cap="none" dirty="0"/>
              <a:t> para1)</a:t>
            </a:r>
          </a:p>
          <a:p>
            <a:pPr marL="0" indent="0">
              <a:buNone/>
            </a:pPr>
            <a:r>
              <a:rPr lang="en-GB" cap="none" dirty="0"/>
              <a:t>{</a:t>
            </a:r>
          </a:p>
          <a:p>
            <a:pPr marL="0" indent="0">
              <a:buNone/>
            </a:pPr>
            <a:r>
              <a:rPr lang="en-GB" cap="none" dirty="0"/>
              <a:t>printf( “ Number %d “ , para1);</a:t>
            </a:r>
          </a:p>
          <a:p>
            <a:pPr marL="0" indent="0">
              <a:buNone/>
            </a:pPr>
            <a:r>
              <a:rPr lang="en-GB" cap="none" dirty="0"/>
              <a:t>}</a:t>
            </a:r>
          </a:p>
          <a:p>
            <a:pPr marL="0" indent="0">
              <a:buNone/>
            </a:pPr>
            <a:r>
              <a:rPr lang="en-GB" cap="none" dirty="0"/>
              <a:t>void main()</a:t>
            </a:r>
          </a:p>
          <a:p>
            <a:pPr marL="0" indent="0">
              <a:buNone/>
            </a:pPr>
            <a:r>
              <a:rPr lang="en-GB" cap="none" dirty="0"/>
              <a:t>{ int num1;</a:t>
            </a:r>
          </a:p>
          <a:p>
            <a:pPr marL="0" indent="0">
              <a:buNone/>
            </a:pPr>
            <a:r>
              <a:rPr lang="en-GB" cap="none" dirty="0"/>
              <a:t>display(num1);</a:t>
            </a:r>
          </a:p>
          <a:p>
            <a:pPr marL="0" indent="0">
              <a:buNone/>
            </a:pPr>
            <a:r>
              <a:rPr lang="en-GB" cap="none" dirty="0" smtClean="0"/>
              <a:t>}</a:t>
            </a:r>
            <a:endParaRPr lang="en-GB" cap="none" dirty="0"/>
          </a:p>
        </p:txBody>
      </p:sp>
      <p:sp>
        <p:nvSpPr>
          <p:cNvPr id="4" name="Rectangle 3"/>
          <p:cNvSpPr/>
          <p:nvPr/>
        </p:nvSpPr>
        <p:spPr>
          <a:xfrm>
            <a:off x="6952129" y="3563471"/>
            <a:ext cx="3953436" cy="116989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smtClean="0"/>
              <a:t>para1 </a:t>
            </a:r>
            <a:r>
              <a:rPr lang="en-GB" dirty="0"/>
              <a:t>is called the Formal Parameter</a:t>
            </a:r>
          </a:p>
          <a:p>
            <a:pPr algn="ctr"/>
            <a:r>
              <a:rPr lang="en-GB" dirty="0"/>
              <a:t> num1 is called the Actual Parameter. </a:t>
            </a:r>
          </a:p>
        </p:txBody>
      </p:sp>
    </p:spTree>
    <p:extLst>
      <p:ext uri="{BB962C8B-B14F-4D97-AF65-F5344CB8AC3E}">
        <p14:creationId xmlns:p14="http://schemas.microsoft.com/office/powerpoint/2010/main" val="31286365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3"/>
            <p:extLst>
              <p:ext uri="{D42A27DB-BD31-4B8C-83A1-F6EECF244321}">
                <p14:modId xmlns:p14="http://schemas.microsoft.com/office/powerpoint/2010/main" val="3364955931"/>
              </p:ext>
            </p:extLst>
          </p:nvPr>
        </p:nvGraphicFramePr>
        <p:xfrm>
          <a:off x="1033151" y="632011"/>
          <a:ext cx="10363200" cy="5647766"/>
        </p:xfrm>
        <a:graphic>
          <a:graphicData uri="http://schemas.openxmlformats.org/drawingml/2006/table">
            <a:tbl>
              <a:tblPr/>
              <a:tblGrid>
                <a:gridCol w="5181600"/>
                <a:gridCol w="5181600"/>
              </a:tblGrid>
              <a:tr h="813400">
                <a:tc>
                  <a:txBody>
                    <a:bodyPr/>
                    <a:lstStyle/>
                    <a:p>
                      <a:pPr algn="l" fontAlgn="base"/>
                      <a:r>
                        <a:rPr lang="en-IN" sz="1800" b="1" dirty="0">
                          <a:effectLst/>
                        </a:rPr>
                        <a:t>Argument</a:t>
                      </a:r>
                    </a:p>
                  </a:txBody>
                  <a:tcPr marL="95250" marR="95250" marT="95250" marB="95250" anchor="ctr">
                    <a:lnL>
                      <a:noFill/>
                    </a:lnL>
                    <a:lnR>
                      <a:noFill/>
                    </a:lnR>
                    <a:lnT>
                      <a:noFill/>
                    </a:lnT>
                    <a:lnB>
                      <a:noFill/>
                    </a:lnB>
                    <a:solidFill>
                      <a:srgbClr val="FFFFFF"/>
                    </a:solidFill>
                  </a:tcPr>
                </a:tc>
                <a:tc>
                  <a:txBody>
                    <a:bodyPr/>
                    <a:lstStyle/>
                    <a:p>
                      <a:pPr algn="l" fontAlgn="base"/>
                      <a:r>
                        <a:rPr lang="en-IN" sz="1800" b="1" dirty="0">
                          <a:effectLst/>
                        </a:rPr>
                        <a:t>Parameter</a:t>
                      </a:r>
                    </a:p>
                  </a:txBody>
                  <a:tcPr marL="95250" marR="95250" marT="95250" marB="95250" anchor="ctr">
                    <a:lnL>
                      <a:noFill/>
                    </a:lnL>
                    <a:lnR>
                      <a:noFill/>
                    </a:lnR>
                    <a:lnT>
                      <a:noFill/>
                    </a:lnT>
                    <a:lnB>
                      <a:noFill/>
                    </a:lnB>
                    <a:solidFill>
                      <a:srgbClr val="FFFFFF"/>
                    </a:solidFill>
                  </a:tcPr>
                </a:tc>
              </a:tr>
              <a:tr h="1304511">
                <a:tc>
                  <a:txBody>
                    <a:bodyPr/>
                    <a:lstStyle/>
                    <a:p>
                      <a:pPr algn="l" fontAlgn="base"/>
                      <a:r>
                        <a:rPr lang="en-GB" sz="1600" b="0" dirty="0">
                          <a:effectLst/>
                          <a:latin typeface="Times New Roman" panose="02020603050405020304" pitchFamily="18" charset="0"/>
                          <a:cs typeface="Times New Roman" panose="02020603050405020304" pitchFamily="18" charset="0"/>
                        </a:rPr>
                        <a:t>When a function is called, the values that are passed during the call are called as arguments.</a:t>
                      </a:r>
                    </a:p>
                  </a:txBody>
                  <a:tcPr marL="95250" marR="95250" marT="133350" marB="133350" anchor="ctr">
                    <a:lnL>
                      <a:noFill/>
                    </a:lnL>
                    <a:lnR>
                      <a:noFill/>
                    </a:lnR>
                    <a:lnT>
                      <a:noFill/>
                    </a:lnT>
                    <a:lnB>
                      <a:noFill/>
                    </a:lnB>
                    <a:solidFill>
                      <a:srgbClr val="FFFFFF"/>
                    </a:solidFill>
                  </a:tcPr>
                </a:tc>
                <a:tc>
                  <a:txBody>
                    <a:bodyPr/>
                    <a:lstStyle/>
                    <a:p>
                      <a:pPr algn="l" fontAlgn="base"/>
                      <a:r>
                        <a:rPr lang="en-GB" sz="1600" b="0">
                          <a:effectLst/>
                          <a:latin typeface="Times New Roman" panose="02020603050405020304" pitchFamily="18" charset="0"/>
                          <a:cs typeface="Times New Roman" panose="02020603050405020304" pitchFamily="18" charset="0"/>
                        </a:rPr>
                        <a:t>The values which are defined at the time of the function prototype or definition of the function are called as parameters.</a:t>
                      </a:r>
                    </a:p>
                  </a:txBody>
                  <a:tcPr marL="95250" marR="95250" marT="133350" marB="133350" anchor="ctr">
                    <a:lnL>
                      <a:noFill/>
                    </a:lnL>
                    <a:lnR>
                      <a:noFill/>
                    </a:lnR>
                    <a:lnT>
                      <a:noFill/>
                    </a:lnT>
                    <a:lnB>
                      <a:noFill/>
                    </a:lnB>
                    <a:solidFill>
                      <a:srgbClr val="FFFFFF"/>
                    </a:solidFill>
                  </a:tcPr>
                </a:tc>
              </a:tr>
              <a:tr h="1304511">
                <a:tc>
                  <a:txBody>
                    <a:bodyPr/>
                    <a:lstStyle/>
                    <a:p>
                      <a:pPr algn="l" fontAlgn="base"/>
                      <a:r>
                        <a:rPr lang="en-GB" sz="1600" b="0">
                          <a:effectLst/>
                          <a:latin typeface="Times New Roman" panose="02020603050405020304" pitchFamily="18" charset="0"/>
                          <a:cs typeface="Times New Roman" panose="02020603050405020304" pitchFamily="18" charset="0"/>
                        </a:rPr>
                        <a:t>These are used in function call statement to send value from the calling function to the receiving function.</a:t>
                      </a:r>
                    </a:p>
                  </a:txBody>
                  <a:tcPr marL="95250" marR="95250" marT="133350" marB="133350" anchor="ctr">
                    <a:lnL>
                      <a:noFill/>
                    </a:lnL>
                    <a:lnR>
                      <a:noFill/>
                    </a:lnR>
                    <a:lnT>
                      <a:noFill/>
                    </a:lnT>
                    <a:lnB>
                      <a:noFill/>
                    </a:lnB>
                    <a:solidFill>
                      <a:srgbClr val="FFFFFF"/>
                    </a:solidFill>
                  </a:tcPr>
                </a:tc>
                <a:tc>
                  <a:txBody>
                    <a:bodyPr/>
                    <a:lstStyle/>
                    <a:p>
                      <a:pPr algn="l" fontAlgn="base"/>
                      <a:r>
                        <a:rPr lang="en-GB" sz="1600" b="0">
                          <a:effectLst/>
                          <a:latin typeface="Times New Roman" panose="02020603050405020304" pitchFamily="18" charset="0"/>
                          <a:cs typeface="Times New Roman" panose="02020603050405020304" pitchFamily="18" charset="0"/>
                        </a:rPr>
                        <a:t>These are used in function header of the called function to receive the value from the arguments.</a:t>
                      </a:r>
                    </a:p>
                  </a:txBody>
                  <a:tcPr marL="95250" marR="95250" marT="133350" marB="133350" anchor="ctr">
                    <a:lnL>
                      <a:noFill/>
                    </a:lnL>
                    <a:lnR>
                      <a:noFill/>
                    </a:lnR>
                    <a:lnT>
                      <a:noFill/>
                    </a:lnT>
                    <a:lnB>
                      <a:noFill/>
                    </a:lnB>
                    <a:solidFill>
                      <a:srgbClr val="FFFFFF"/>
                    </a:solidFill>
                  </a:tcPr>
                </a:tc>
              </a:tr>
              <a:tr h="1304511">
                <a:tc>
                  <a:txBody>
                    <a:bodyPr/>
                    <a:lstStyle/>
                    <a:p>
                      <a:pPr algn="l" fontAlgn="base"/>
                      <a:r>
                        <a:rPr lang="en-GB" sz="1600" b="0">
                          <a:effectLst/>
                          <a:latin typeface="Times New Roman" panose="02020603050405020304" pitchFamily="18" charset="0"/>
                          <a:cs typeface="Times New Roman" panose="02020603050405020304" pitchFamily="18" charset="0"/>
                        </a:rPr>
                        <a:t>During the time of call each argument is always assigned to the parameter in the function definition.</a:t>
                      </a:r>
                    </a:p>
                  </a:txBody>
                  <a:tcPr marL="95250" marR="95250" marT="133350" marB="133350" anchor="ctr">
                    <a:lnL>
                      <a:noFill/>
                    </a:lnL>
                    <a:lnR>
                      <a:noFill/>
                    </a:lnR>
                    <a:lnT>
                      <a:noFill/>
                    </a:lnT>
                    <a:lnB>
                      <a:noFill/>
                    </a:lnB>
                    <a:solidFill>
                      <a:srgbClr val="FFFFFF"/>
                    </a:solidFill>
                  </a:tcPr>
                </a:tc>
                <a:tc>
                  <a:txBody>
                    <a:bodyPr/>
                    <a:lstStyle/>
                    <a:p>
                      <a:pPr algn="l" fontAlgn="base"/>
                      <a:r>
                        <a:rPr lang="en-GB" sz="1600" b="0" dirty="0">
                          <a:effectLst/>
                          <a:latin typeface="Times New Roman" panose="02020603050405020304" pitchFamily="18" charset="0"/>
                          <a:cs typeface="Times New Roman" panose="02020603050405020304" pitchFamily="18" charset="0"/>
                        </a:rPr>
                        <a:t>Parameters are local variables which are assigned value of the arguments when the function is called.</a:t>
                      </a:r>
                    </a:p>
                  </a:txBody>
                  <a:tcPr marL="95250" marR="95250" marT="133350" marB="133350" anchor="ctr">
                    <a:lnL>
                      <a:noFill/>
                    </a:lnL>
                    <a:lnR>
                      <a:noFill/>
                    </a:lnR>
                    <a:lnT>
                      <a:noFill/>
                    </a:lnT>
                    <a:lnB>
                      <a:noFill/>
                    </a:lnB>
                    <a:solidFill>
                      <a:srgbClr val="FFFFFF"/>
                    </a:solidFill>
                  </a:tcPr>
                </a:tc>
              </a:tr>
              <a:tr h="920833">
                <a:tc>
                  <a:txBody>
                    <a:bodyPr/>
                    <a:lstStyle/>
                    <a:p>
                      <a:pPr algn="l" fontAlgn="base"/>
                      <a:r>
                        <a:rPr lang="en-GB" sz="1600" b="0" dirty="0">
                          <a:effectLst/>
                          <a:latin typeface="Times New Roman" panose="02020603050405020304" pitchFamily="18" charset="0"/>
                          <a:cs typeface="Times New Roman" panose="02020603050405020304" pitchFamily="18" charset="0"/>
                        </a:rPr>
                        <a:t>They are also called Actual </a:t>
                      </a:r>
                      <a:r>
                        <a:rPr lang="en-GB" sz="1600" b="0" dirty="0" smtClean="0">
                          <a:effectLst/>
                          <a:latin typeface="Times New Roman" panose="02020603050405020304" pitchFamily="18" charset="0"/>
                          <a:cs typeface="Times New Roman" panose="02020603050405020304" pitchFamily="18" charset="0"/>
                        </a:rPr>
                        <a:t>Parameters.</a:t>
                      </a:r>
                    </a:p>
                    <a:p>
                      <a:pPr algn="l" fontAlgn="base"/>
                      <a:endParaRPr lang="en-GB" sz="1600" b="0" dirty="0" smtClean="0">
                        <a:effectLst/>
                        <a:latin typeface="Times New Roman" panose="02020603050405020304" pitchFamily="18" charset="0"/>
                        <a:cs typeface="Times New Roman" panose="02020603050405020304" pitchFamily="18" charset="0"/>
                      </a:endParaRPr>
                    </a:p>
                  </a:txBody>
                  <a:tcPr marL="95250" marR="95250" marT="133350" marB="133350" anchor="ctr">
                    <a:lnL>
                      <a:noFill/>
                    </a:lnL>
                    <a:lnR>
                      <a:noFill/>
                    </a:lnR>
                    <a:lnT>
                      <a:noFill/>
                    </a:lnT>
                    <a:lnB>
                      <a:noFill/>
                    </a:lnB>
                    <a:solidFill>
                      <a:srgbClr val="FFFFFF"/>
                    </a:solidFill>
                  </a:tcPr>
                </a:tc>
                <a:tc>
                  <a:txBody>
                    <a:bodyPr/>
                    <a:lstStyle/>
                    <a:p>
                      <a:pPr algn="l" fontAlgn="base"/>
                      <a:r>
                        <a:rPr lang="en-GB" sz="1600" b="0" dirty="0" smtClean="0">
                          <a:effectLst/>
                          <a:latin typeface="Times New Roman" panose="02020603050405020304" pitchFamily="18" charset="0"/>
                          <a:cs typeface="Times New Roman" panose="02020603050405020304" pitchFamily="18" charset="0"/>
                        </a:rPr>
                        <a:t>They are also called Formal Parameters</a:t>
                      </a:r>
                    </a:p>
                    <a:p>
                      <a:pPr algn="l" fontAlgn="base"/>
                      <a:endParaRPr lang="en-GB" sz="1600" b="0" dirty="0" smtClean="0">
                        <a:effectLst/>
                        <a:latin typeface="Times New Roman" panose="02020603050405020304" pitchFamily="18" charset="0"/>
                        <a:cs typeface="Times New Roman" panose="02020603050405020304" pitchFamily="18" charset="0"/>
                      </a:endParaRPr>
                    </a:p>
                  </a:txBody>
                  <a:tcPr marL="95250" marR="95250" marT="133350" marB="133350"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31170866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8" y="457152"/>
            <a:ext cx="10364451" cy="941342"/>
          </a:xfrm>
        </p:spPr>
        <p:txBody>
          <a:bodyPr>
            <a:normAutofit/>
          </a:bodyPr>
          <a:lstStyle/>
          <a:p>
            <a:pPr algn="l"/>
            <a:r>
              <a:rPr lang="en-IN" sz="3200" dirty="0" smtClean="0">
                <a:latin typeface="Times New Roman" panose="02020603050405020304" pitchFamily="18" charset="0"/>
                <a:cs typeface="Times New Roman" panose="02020603050405020304" pitchFamily="18" charset="0"/>
              </a:rPr>
              <a:t>Scope of variable</a:t>
            </a:r>
            <a:endParaRPr lang="en-IN"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913774" y="1398494"/>
            <a:ext cx="10363825" cy="5002306"/>
          </a:xfrm>
        </p:spPr>
        <p:txBody>
          <a:bodyPr>
            <a:normAutofit/>
          </a:bodyPr>
          <a:lstStyle/>
          <a:p>
            <a:r>
              <a:rPr lang="en-IN" dirty="0" smtClean="0">
                <a:latin typeface="Times New Roman" panose="02020603050405020304" pitchFamily="18" charset="0"/>
                <a:cs typeface="Times New Roman" panose="02020603050405020304" pitchFamily="18" charset="0"/>
              </a:rPr>
              <a:t>I</a:t>
            </a:r>
            <a:r>
              <a:rPr lang="en-IN" cap="none" dirty="0" smtClean="0">
                <a:latin typeface="Times New Roman" panose="02020603050405020304" pitchFamily="18" charset="0"/>
                <a:cs typeface="Times New Roman" panose="02020603050405020304" pitchFamily="18" charset="0"/>
              </a:rPr>
              <a:t>n what part of the program the variable is accessible is dependent on where the variable is declared. there are two type of scope:</a:t>
            </a:r>
          </a:p>
          <a:p>
            <a:pPr marL="457200" indent="-457200">
              <a:buFont typeface="+mj-lt"/>
              <a:buAutoNum type="arabicParenR"/>
            </a:pPr>
            <a:r>
              <a:rPr lang="en-IN" b="1" cap="none" dirty="0" smtClean="0">
                <a:latin typeface="Times New Roman" panose="02020603050405020304" pitchFamily="18" charset="0"/>
                <a:cs typeface="Times New Roman" panose="02020603050405020304" pitchFamily="18" charset="0"/>
              </a:rPr>
              <a:t>local variable:</a:t>
            </a:r>
          </a:p>
          <a:p>
            <a:pPr>
              <a:buFont typeface="Wingdings" panose="05000000000000000000" pitchFamily="2" charset="2"/>
              <a:buChar char="Ø"/>
            </a:pPr>
            <a:r>
              <a:rPr lang="en-IN" cap="none" dirty="0" smtClean="0">
                <a:latin typeface="Times New Roman" panose="02020603050405020304" pitchFamily="18" charset="0"/>
                <a:cs typeface="Times New Roman" panose="02020603050405020304" pitchFamily="18" charset="0"/>
              </a:rPr>
              <a:t>The variable declared inside the body of function is called local variable for that function.</a:t>
            </a:r>
          </a:p>
          <a:p>
            <a:pPr>
              <a:buFont typeface="Wingdings" panose="05000000000000000000" pitchFamily="2" charset="2"/>
              <a:buChar char="Ø"/>
            </a:pPr>
            <a:r>
              <a:rPr lang="en-IN" cap="none" dirty="0" smtClean="0">
                <a:latin typeface="Times New Roman" panose="02020603050405020304" pitchFamily="18" charset="0"/>
                <a:cs typeface="Times New Roman" panose="02020603050405020304" pitchFamily="18" charset="0"/>
              </a:rPr>
              <a:t>These variable cannot be accessed outside the function in which they are declared.</a:t>
            </a:r>
          </a:p>
          <a:p>
            <a:pPr>
              <a:buFont typeface="Wingdings" panose="05000000000000000000" pitchFamily="2" charset="2"/>
              <a:buChar char="Ø"/>
            </a:pPr>
            <a:r>
              <a:rPr lang="en-IN" cap="none" dirty="0" smtClean="0">
                <a:latin typeface="Times New Roman" panose="02020603050405020304" pitchFamily="18" charset="0"/>
                <a:cs typeface="Times New Roman" panose="02020603050405020304" pitchFamily="18" charset="0"/>
              </a:rPr>
              <a:t>So far we have used all the variable as local because all the variable were declared inside of either main() function or inside user defined function.</a:t>
            </a:r>
          </a:p>
          <a:p>
            <a:pPr marL="457200" indent="-457200">
              <a:buAutoNum type="arabicParenR" startAt="2"/>
            </a:pPr>
            <a:r>
              <a:rPr lang="en-IN" b="1" cap="none" dirty="0" smtClean="0">
                <a:latin typeface="Times New Roman" panose="02020603050405020304" pitchFamily="18" charset="0"/>
                <a:cs typeface="Times New Roman" panose="02020603050405020304" pitchFamily="18" charset="0"/>
              </a:rPr>
              <a:t>Global variable:</a:t>
            </a:r>
          </a:p>
          <a:p>
            <a:pPr>
              <a:buFont typeface="Wingdings" panose="05000000000000000000" pitchFamily="2" charset="2"/>
              <a:buChar char="Ø"/>
            </a:pPr>
            <a:r>
              <a:rPr lang="en-IN" cap="none" dirty="0" smtClean="0">
                <a:latin typeface="Times New Roman" panose="02020603050405020304" pitchFamily="18" charset="0"/>
                <a:cs typeface="Times New Roman" panose="02020603050405020304" pitchFamily="18" charset="0"/>
              </a:rPr>
              <a:t>The variable which are declared outside my function definition is called as global variable.</a:t>
            </a:r>
          </a:p>
          <a:p>
            <a:pPr>
              <a:buFont typeface="Wingdings" panose="05000000000000000000" pitchFamily="2" charset="2"/>
              <a:buChar char="Ø"/>
            </a:pPr>
            <a:r>
              <a:rPr lang="en-IN" cap="none" dirty="0" smtClean="0">
                <a:latin typeface="Times New Roman" panose="02020603050405020304" pitchFamily="18" charset="0"/>
                <a:cs typeface="Times New Roman" panose="02020603050405020304" pitchFamily="18" charset="0"/>
              </a:rPr>
              <a:t>These variable accessible by all the function in that program.</a:t>
            </a:r>
          </a:p>
          <a:p>
            <a:pPr marL="0" indent="0">
              <a:buNone/>
            </a:pPr>
            <a:endParaRPr lang="en-IN"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89009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914069"/>
          </a:xfrm>
        </p:spPr>
        <p:txBody>
          <a:bodyPr/>
          <a:lstStyle/>
          <a:p>
            <a:r>
              <a:rPr lang="en-IN" dirty="0" smtClean="0"/>
              <a:t>Passing parameters</a:t>
            </a:r>
            <a:endParaRPr lang="en-IN" dirty="0"/>
          </a:p>
        </p:txBody>
      </p:sp>
      <p:sp>
        <p:nvSpPr>
          <p:cNvPr id="7" name="Rectangle 1"/>
          <p:cNvSpPr>
            <a:spLocks noChangeArrowheads="1"/>
          </p:cNvSpPr>
          <p:nvPr/>
        </p:nvSpPr>
        <p:spPr bwMode="auto">
          <a:xfrm>
            <a:off x="913775" y="1647418"/>
            <a:ext cx="13013301" cy="47859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There are two methods to pass the parameters into the function in C language, i.e., </a:t>
            </a:r>
            <a:r>
              <a:rPr kumimoji="0" lang="en-US" altLang="en-US" b="0" i="1"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call by value</a:t>
            </a:r>
            <a:r>
              <a:rPr kumimoji="0" lang="en-US" altLang="en-US"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and </a:t>
            </a:r>
            <a:r>
              <a:rPr kumimoji="0" lang="en-US" altLang="en-US" b="0" i="1"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call by reference</a:t>
            </a:r>
            <a:r>
              <a:rPr kumimoji="0" lang="en-US" altLang="en-US" sz="1200" b="0" i="0" u="none" strike="noStrike" cap="none" normalizeH="0" baseline="0" dirty="0" smtClean="0">
                <a:ln>
                  <a:noFill/>
                </a:ln>
                <a:solidFill>
                  <a:srgbClr val="333333"/>
                </a:solidFill>
                <a:effectLst/>
                <a:latin typeface="inter-regular"/>
              </a:rPr>
              <a:t>.</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289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8" name="Picture 2" descr="call by value and call by reference in 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2292316"/>
            <a:ext cx="5444544" cy="41410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73004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62365"/>
          </a:xfrm>
        </p:spPr>
        <p:txBody>
          <a:bodyPr/>
          <a:lstStyle/>
          <a:p>
            <a:pPr algn="l"/>
            <a:r>
              <a:rPr lang="en-IN" dirty="0" smtClean="0"/>
              <a:t>Call by value vs call by reference</a:t>
            </a:r>
            <a:endParaRPr lang="en-IN" dirty="0"/>
          </a:p>
        </p:txBody>
      </p:sp>
      <p:sp>
        <p:nvSpPr>
          <p:cNvPr id="3" name="Content Placeholder 2"/>
          <p:cNvSpPr>
            <a:spLocks noGrp="1"/>
          </p:cNvSpPr>
          <p:nvPr>
            <p:ph sz="quarter" idx="13"/>
          </p:nvPr>
        </p:nvSpPr>
        <p:spPr>
          <a:xfrm>
            <a:off x="913774" y="1867437"/>
            <a:ext cx="10363826" cy="4288663"/>
          </a:xfrm>
        </p:spPr>
        <p:txBody>
          <a:bodyPr>
            <a:normAutofit/>
          </a:bodyPr>
          <a:lstStyle/>
          <a:p>
            <a:pPr marL="0" indent="0">
              <a:buNone/>
            </a:pPr>
            <a:r>
              <a:rPr lang="en-IN" sz="2400" b="1" cap="none" dirty="0" smtClean="0">
                <a:latin typeface="Times New Roman" panose="02020603050405020304" pitchFamily="18" charset="0"/>
                <a:cs typeface="Times New Roman" panose="02020603050405020304" pitchFamily="18" charset="0"/>
              </a:rPr>
              <a:t>In call by value, </a:t>
            </a:r>
            <a:r>
              <a:rPr lang="en-IN" sz="2400" cap="none" dirty="0" smtClean="0">
                <a:latin typeface="Times New Roman" panose="02020603050405020304" pitchFamily="18" charset="0"/>
                <a:cs typeface="Times New Roman" panose="02020603050405020304" pitchFamily="18" charset="0"/>
              </a:rPr>
              <a:t>argument values are passed to the function, the content of actual parameter are copied into the formal parameters. </a:t>
            </a:r>
          </a:p>
          <a:p>
            <a:r>
              <a:rPr lang="en-GB" sz="2400" cap="none" dirty="0" smtClean="0">
                <a:latin typeface="Times New Roman" panose="02020603050405020304" pitchFamily="18" charset="0"/>
                <a:cs typeface="Times New Roman" panose="02020603050405020304" pitchFamily="18" charset="0"/>
              </a:rPr>
              <a:t>In </a:t>
            </a:r>
            <a:r>
              <a:rPr lang="en-GB" sz="2400" cap="none" dirty="0">
                <a:latin typeface="Times New Roman" panose="02020603050405020304" pitchFamily="18" charset="0"/>
                <a:cs typeface="Times New Roman" panose="02020603050405020304" pitchFamily="18" charset="0"/>
              </a:rPr>
              <a:t>call by value method, we can not modify the value of the actual parameter by the formal parameter.</a:t>
            </a:r>
          </a:p>
          <a:p>
            <a:r>
              <a:rPr lang="en-GB" sz="2400" cap="none" dirty="0">
                <a:latin typeface="Times New Roman" panose="02020603050405020304" pitchFamily="18" charset="0"/>
                <a:cs typeface="Times New Roman" panose="02020603050405020304" pitchFamily="18" charset="0"/>
              </a:rPr>
              <a:t>In call by value, different memory is allocated for actual and formal </a:t>
            </a:r>
            <a:r>
              <a:rPr lang="en-GB" sz="2400" cap="none" dirty="0" smtClean="0">
                <a:latin typeface="Times New Roman" panose="02020603050405020304" pitchFamily="18" charset="0"/>
                <a:cs typeface="Times New Roman" panose="02020603050405020304" pitchFamily="18" charset="0"/>
              </a:rPr>
              <a:t>parameters.</a:t>
            </a:r>
          </a:p>
          <a:p>
            <a:r>
              <a:rPr lang="en-GB" sz="2400" cap="none" dirty="0" smtClean="0">
                <a:latin typeface="Times New Roman" panose="02020603050405020304" pitchFamily="18" charset="0"/>
                <a:cs typeface="Times New Roman" panose="02020603050405020304" pitchFamily="18" charset="0"/>
              </a:rPr>
              <a:t>The </a:t>
            </a:r>
            <a:r>
              <a:rPr lang="en-GB" sz="2400" cap="none" dirty="0">
                <a:latin typeface="Times New Roman" panose="02020603050405020304" pitchFamily="18" charset="0"/>
                <a:cs typeface="Times New Roman" panose="02020603050405020304" pitchFamily="18" charset="0"/>
              </a:rPr>
              <a:t>actual parameter is the argument which is used in the function call whereas formal parameter is the argument which is used in the function definition.</a:t>
            </a:r>
            <a:endParaRPr lang="en-IN" sz="2400" cap="none" dirty="0" smtClean="0">
              <a:latin typeface="Times New Roman" panose="02020603050405020304" pitchFamily="18" charset="0"/>
              <a:cs typeface="Times New Roman" panose="02020603050405020304" pitchFamily="18" charset="0"/>
            </a:endParaRPr>
          </a:p>
          <a:p>
            <a:endParaRPr lang="en-IN" cap="none" dirty="0"/>
          </a:p>
        </p:txBody>
      </p:sp>
    </p:spTree>
    <p:extLst>
      <p:ext uri="{BB962C8B-B14F-4D97-AF65-F5344CB8AC3E}">
        <p14:creationId xmlns:p14="http://schemas.microsoft.com/office/powerpoint/2010/main" val="38454939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39588" y="497541"/>
            <a:ext cx="10538011" cy="5768787"/>
          </a:xfrm>
        </p:spPr>
        <p:txBody>
          <a:bodyPr>
            <a:noAutofit/>
          </a:bodyPr>
          <a:lstStyle/>
          <a:p>
            <a:pPr marL="0" indent="0">
              <a:buNone/>
            </a:pPr>
            <a:r>
              <a:rPr lang="en-IN" cap="none" dirty="0" smtClean="0">
                <a:latin typeface="Times New Roman" panose="02020603050405020304" pitchFamily="18" charset="0"/>
                <a:cs typeface="Times New Roman" panose="02020603050405020304" pitchFamily="18" charset="0"/>
              </a:rPr>
              <a:t>void </a:t>
            </a:r>
            <a:r>
              <a:rPr lang="en-IN" cap="none" dirty="0">
                <a:latin typeface="Times New Roman" panose="02020603050405020304" pitchFamily="18" charset="0"/>
                <a:cs typeface="Times New Roman" panose="02020603050405020304" pitchFamily="18" charset="0"/>
              </a:rPr>
              <a:t>change(int num) {    </a:t>
            </a:r>
          </a:p>
          <a:p>
            <a:pPr marL="0" indent="0">
              <a:buNone/>
            </a:pPr>
            <a:r>
              <a:rPr lang="en-IN" cap="none" dirty="0" smtClean="0">
                <a:latin typeface="Times New Roman" panose="02020603050405020304" pitchFamily="18" charset="0"/>
                <a:cs typeface="Times New Roman" panose="02020603050405020304" pitchFamily="18" charset="0"/>
              </a:rPr>
              <a:t>Printf ("</a:t>
            </a:r>
            <a:r>
              <a:rPr lang="en-IN" cap="none" dirty="0">
                <a:latin typeface="Times New Roman" panose="02020603050405020304" pitchFamily="18" charset="0"/>
                <a:cs typeface="Times New Roman" panose="02020603050405020304" pitchFamily="18" charset="0"/>
              </a:rPr>
              <a:t>Before adding value inside function num=%d \</a:t>
            </a:r>
            <a:r>
              <a:rPr lang="en-IN" cap="none" dirty="0" err="1">
                <a:latin typeface="Times New Roman" panose="02020603050405020304" pitchFamily="18" charset="0"/>
                <a:cs typeface="Times New Roman" panose="02020603050405020304" pitchFamily="18" charset="0"/>
              </a:rPr>
              <a:t>n",num</a:t>
            </a:r>
            <a:r>
              <a:rPr lang="en-IN" cap="none" dirty="0">
                <a:latin typeface="Times New Roman" panose="02020603050405020304" pitchFamily="18" charset="0"/>
                <a:cs typeface="Times New Roman" panose="02020603050405020304" pitchFamily="18" charset="0"/>
              </a:rPr>
              <a:t>);    </a:t>
            </a:r>
          </a:p>
          <a:p>
            <a:pPr marL="0" indent="0">
              <a:buNone/>
            </a:pPr>
            <a:r>
              <a:rPr lang="en-IN" cap="none" dirty="0" smtClean="0">
                <a:latin typeface="Times New Roman" panose="02020603050405020304" pitchFamily="18" charset="0"/>
                <a:cs typeface="Times New Roman" panose="02020603050405020304" pitchFamily="18" charset="0"/>
              </a:rPr>
              <a:t>num=num+100</a:t>
            </a:r>
            <a:r>
              <a:rPr lang="en-IN" cap="none" dirty="0">
                <a:latin typeface="Times New Roman" panose="02020603050405020304" pitchFamily="18" charset="0"/>
                <a:cs typeface="Times New Roman" panose="02020603050405020304" pitchFamily="18" charset="0"/>
              </a:rPr>
              <a:t>;    </a:t>
            </a:r>
          </a:p>
          <a:p>
            <a:pPr marL="0" indent="0">
              <a:buNone/>
            </a:pPr>
            <a:r>
              <a:rPr lang="en-IN" cap="none" dirty="0" smtClean="0">
                <a:latin typeface="Times New Roman" panose="02020603050405020304" pitchFamily="18" charset="0"/>
                <a:cs typeface="Times New Roman" panose="02020603050405020304" pitchFamily="18" charset="0"/>
              </a:rPr>
              <a:t>printf</a:t>
            </a:r>
            <a:r>
              <a:rPr lang="en-IN" cap="none" dirty="0">
                <a:latin typeface="Times New Roman" panose="02020603050405020304" pitchFamily="18" charset="0"/>
                <a:cs typeface="Times New Roman" panose="02020603050405020304" pitchFamily="18" charset="0"/>
              </a:rPr>
              <a:t>("After adding value inside function num=%d \n", num);    </a:t>
            </a:r>
          </a:p>
          <a:p>
            <a:pPr marL="0" indent="0">
              <a:buNone/>
            </a:pPr>
            <a:r>
              <a:rPr lang="en-IN" cap="none" dirty="0">
                <a:latin typeface="Times New Roman" panose="02020603050405020304" pitchFamily="18" charset="0"/>
                <a:cs typeface="Times New Roman" panose="02020603050405020304" pitchFamily="18" charset="0"/>
              </a:rPr>
              <a:t>}    </a:t>
            </a:r>
          </a:p>
          <a:p>
            <a:pPr marL="0" indent="0">
              <a:buNone/>
            </a:pPr>
            <a:r>
              <a:rPr lang="en-IN" cap="none" dirty="0">
                <a:latin typeface="Times New Roman" panose="02020603050405020304" pitchFamily="18" charset="0"/>
                <a:cs typeface="Times New Roman" panose="02020603050405020304" pitchFamily="18" charset="0"/>
              </a:rPr>
              <a:t>int main() {    </a:t>
            </a:r>
          </a:p>
          <a:p>
            <a:pPr marL="0" indent="0">
              <a:buNone/>
            </a:pPr>
            <a:r>
              <a:rPr lang="en-IN" cap="none" dirty="0" smtClean="0">
                <a:latin typeface="Times New Roman" panose="02020603050405020304" pitchFamily="18" charset="0"/>
                <a:cs typeface="Times New Roman" panose="02020603050405020304" pitchFamily="18" charset="0"/>
              </a:rPr>
              <a:t>int </a:t>
            </a:r>
            <a:r>
              <a:rPr lang="en-IN" cap="none" dirty="0">
                <a:latin typeface="Times New Roman" panose="02020603050405020304" pitchFamily="18" charset="0"/>
                <a:cs typeface="Times New Roman" panose="02020603050405020304" pitchFamily="18" charset="0"/>
              </a:rPr>
              <a:t>x=100;    </a:t>
            </a:r>
          </a:p>
          <a:p>
            <a:pPr marL="0" indent="0">
              <a:buNone/>
            </a:pPr>
            <a:r>
              <a:rPr lang="en-IN" cap="none" dirty="0" smtClean="0">
                <a:latin typeface="Times New Roman" panose="02020603050405020304" pitchFamily="18" charset="0"/>
                <a:cs typeface="Times New Roman" panose="02020603050405020304" pitchFamily="18" charset="0"/>
              </a:rPr>
              <a:t>printf</a:t>
            </a:r>
            <a:r>
              <a:rPr lang="en-IN" cap="none" dirty="0">
                <a:latin typeface="Times New Roman" panose="02020603050405020304" pitchFamily="18" charset="0"/>
                <a:cs typeface="Times New Roman" panose="02020603050405020304" pitchFamily="18" charset="0"/>
              </a:rPr>
              <a:t>("Before function call x=%d \n", x);    </a:t>
            </a:r>
          </a:p>
          <a:p>
            <a:pPr marL="0" indent="0">
              <a:buNone/>
            </a:pPr>
            <a:r>
              <a:rPr lang="en-IN" cap="none" dirty="0" smtClean="0">
                <a:latin typeface="Times New Roman" panose="02020603050405020304" pitchFamily="18" charset="0"/>
                <a:cs typeface="Times New Roman" panose="02020603050405020304" pitchFamily="18" charset="0"/>
              </a:rPr>
              <a:t>change(x</a:t>
            </a:r>
            <a:r>
              <a:rPr lang="en-IN" cap="none" dirty="0">
                <a:latin typeface="Times New Roman" panose="02020603050405020304" pitchFamily="18" charset="0"/>
                <a:cs typeface="Times New Roman" panose="02020603050405020304" pitchFamily="18" charset="0"/>
              </a:rPr>
              <a:t>);//passing value in function    </a:t>
            </a:r>
          </a:p>
          <a:p>
            <a:pPr marL="0" indent="0">
              <a:buNone/>
            </a:pPr>
            <a:r>
              <a:rPr lang="en-IN" cap="none" dirty="0" smtClean="0">
                <a:latin typeface="Times New Roman" panose="02020603050405020304" pitchFamily="18" charset="0"/>
                <a:cs typeface="Times New Roman" panose="02020603050405020304" pitchFamily="18" charset="0"/>
              </a:rPr>
              <a:t>printf</a:t>
            </a:r>
            <a:r>
              <a:rPr lang="en-IN" cap="none" dirty="0">
                <a:latin typeface="Times New Roman" panose="02020603050405020304" pitchFamily="18" charset="0"/>
                <a:cs typeface="Times New Roman" panose="02020603050405020304" pitchFamily="18" charset="0"/>
              </a:rPr>
              <a:t>("After function call x=%d \n", x);    </a:t>
            </a:r>
          </a:p>
          <a:p>
            <a:pPr marL="0" indent="0">
              <a:buNone/>
            </a:pPr>
            <a:r>
              <a:rPr lang="en-IN" cap="none" dirty="0">
                <a:latin typeface="Times New Roman" panose="02020603050405020304" pitchFamily="18" charset="0"/>
                <a:cs typeface="Times New Roman" panose="02020603050405020304" pitchFamily="18" charset="0"/>
              </a:rPr>
              <a:t>return 0;  </a:t>
            </a:r>
          </a:p>
          <a:p>
            <a:pPr marL="0" indent="0">
              <a:buNone/>
            </a:pPr>
            <a:r>
              <a:rPr lang="en-IN" cap="none" dirty="0">
                <a:latin typeface="Times New Roman" panose="02020603050405020304" pitchFamily="18" charset="0"/>
                <a:cs typeface="Times New Roman" panose="02020603050405020304" pitchFamily="18" charset="0"/>
              </a:rPr>
              <a:t>} </a:t>
            </a:r>
          </a:p>
        </p:txBody>
      </p:sp>
      <p:sp>
        <p:nvSpPr>
          <p:cNvPr id="4" name="Rectangle 3"/>
          <p:cNvSpPr/>
          <p:nvPr/>
        </p:nvSpPr>
        <p:spPr>
          <a:xfrm>
            <a:off x="6611468" y="3281082"/>
            <a:ext cx="4666131" cy="189603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a:t>Before function call x=100</a:t>
            </a:r>
          </a:p>
          <a:p>
            <a:pPr algn="ctr"/>
            <a:r>
              <a:rPr lang="en-GB"/>
              <a:t>Before adding value inside function num=100</a:t>
            </a:r>
          </a:p>
          <a:p>
            <a:pPr algn="ctr"/>
            <a:r>
              <a:rPr lang="en-GB"/>
              <a:t>After adding value inside function num=200</a:t>
            </a:r>
          </a:p>
          <a:p>
            <a:pPr algn="ctr"/>
            <a:r>
              <a:rPr lang="en-GB"/>
              <a:t>After function call x=100</a:t>
            </a:r>
            <a:endParaRPr lang="en-IN"/>
          </a:p>
        </p:txBody>
      </p:sp>
    </p:spTree>
    <p:extLst>
      <p:ext uri="{BB962C8B-B14F-4D97-AF65-F5344CB8AC3E}">
        <p14:creationId xmlns:p14="http://schemas.microsoft.com/office/powerpoint/2010/main" val="642036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41294" y="1761566"/>
            <a:ext cx="10390094" cy="3321423"/>
          </a:xfrm>
        </p:spPr>
        <p:txBody>
          <a:bodyPr/>
          <a:lstStyle/>
          <a:p>
            <a:r>
              <a:rPr lang="en-GB" b="1" cap="none" dirty="0">
                <a:latin typeface="Times New Roman" panose="02020603050405020304" pitchFamily="18" charset="0"/>
                <a:cs typeface="Times New Roman" panose="02020603050405020304" pitchFamily="18" charset="0"/>
              </a:rPr>
              <a:t>In call by reference, </a:t>
            </a:r>
            <a:r>
              <a:rPr lang="en-GB" cap="none" dirty="0"/>
              <a:t>the address of the variable is passed into the function call as the actual parameter.</a:t>
            </a:r>
          </a:p>
          <a:p>
            <a:r>
              <a:rPr lang="en-GB" cap="none" dirty="0"/>
              <a:t>The value of the actual parameters can be modified by changing the formal parameters since the address of the actual parameters is passed.</a:t>
            </a:r>
          </a:p>
          <a:p>
            <a:r>
              <a:rPr lang="en-GB" cap="none" dirty="0"/>
              <a:t>In call by reference, the memory allocation is similar for both formal parameters and actual parameters. All the operations in the function are performed on the value stored at the address of the actual parameters, and the modified value gets stored at the same address.</a:t>
            </a:r>
            <a:endParaRPr lang="en-IN" cap="none" dirty="0"/>
          </a:p>
        </p:txBody>
      </p:sp>
    </p:spTree>
    <p:extLst>
      <p:ext uri="{BB962C8B-B14F-4D97-AF65-F5344CB8AC3E}">
        <p14:creationId xmlns:p14="http://schemas.microsoft.com/office/powerpoint/2010/main" val="21129560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237129" y="416859"/>
            <a:ext cx="10040470" cy="5849470"/>
          </a:xfrm>
        </p:spPr>
        <p:txBody>
          <a:bodyPr>
            <a:normAutofit lnSpcReduction="10000"/>
          </a:bodyPr>
          <a:lstStyle/>
          <a:p>
            <a:pPr marL="0" indent="0">
              <a:buNone/>
            </a:pPr>
            <a:r>
              <a:rPr lang="en-IN" cap="none" dirty="0" smtClean="0"/>
              <a:t>void </a:t>
            </a:r>
            <a:r>
              <a:rPr lang="en-IN" cap="none" dirty="0"/>
              <a:t>change(int *num) {    </a:t>
            </a:r>
          </a:p>
          <a:p>
            <a:pPr marL="0" indent="0">
              <a:buNone/>
            </a:pPr>
            <a:r>
              <a:rPr lang="en-IN" cap="none" dirty="0"/>
              <a:t>    printf("Before adding value inside function num=%d \n",*num);    </a:t>
            </a:r>
          </a:p>
          <a:p>
            <a:pPr marL="0" indent="0">
              <a:buNone/>
            </a:pPr>
            <a:r>
              <a:rPr lang="en-IN" cap="none" dirty="0"/>
              <a:t>    </a:t>
            </a:r>
            <a:r>
              <a:rPr lang="en-IN" cap="none" dirty="0" smtClean="0"/>
              <a:t>*num = *num+ </a:t>
            </a:r>
            <a:r>
              <a:rPr lang="en-IN" cap="none" dirty="0"/>
              <a:t>100;    </a:t>
            </a:r>
          </a:p>
          <a:p>
            <a:pPr marL="0" indent="0">
              <a:buNone/>
            </a:pPr>
            <a:r>
              <a:rPr lang="en-IN" cap="none" dirty="0"/>
              <a:t>    printf("After adding value inside function num=%d \n", *num);    </a:t>
            </a:r>
          </a:p>
          <a:p>
            <a:pPr marL="0" indent="0">
              <a:buNone/>
            </a:pPr>
            <a:r>
              <a:rPr lang="en-IN" cap="none" dirty="0"/>
              <a:t>}      </a:t>
            </a:r>
          </a:p>
          <a:p>
            <a:pPr marL="0" indent="0">
              <a:buNone/>
            </a:pPr>
            <a:r>
              <a:rPr lang="en-IN" cap="none" dirty="0"/>
              <a:t>int main() {    </a:t>
            </a:r>
          </a:p>
          <a:p>
            <a:pPr marL="0" indent="0">
              <a:buNone/>
            </a:pPr>
            <a:r>
              <a:rPr lang="en-IN" cap="none" dirty="0"/>
              <a:t>    int x=100;    </a:t>
            </a:r>
          </a:p>
          <a:p>
            <a:pPr marL="0" indent="0">
              <a:buNone/>
            </a:pPr>
            <a:r>
              <a:rPr lang="en-IN" cap="none" dirty="0"/>
              <a:t>    printf("Before function call x=%d \n", x);    </a:t>
            </a:r>
          </a:p>
          <a:p>
            <a:pPr marL="0" indent="0">
              <a:buNone/>
            </a:pPr>
            <a:r>
              <a:rPr lang="en-IN" cap="none" dirty="0"/>
              <a:t>    change(&amp;x);//passing reference in function    </a:t>
            </a:r>
          </a:p>
          <a:p>
            <a:pPr marL="0" indent="0">
              <a:buNone/>
            </a:pPr>
            <a:r>
              <a:rPr lang="en-IN" cap="none" dirty="0"/>
              <a:t>    printf("After function call x=%d \n", x);    </a:t>
            </a:r>
          </a:p>
          <a:p>
            <a:pPr marL="0" indent="0">
              <a:buNone/>
            </a:pPr>
            <a:r>
              <a:rPr lang="en-IN" cap="none" dirty="0"/>
              <a:t>return 0;  </a:t>
            </a:r>
          </a:p>
          <a:p>
            <a:pPr marL="0" indent="0">
              <a:buNone/>
            </a:pPr>
            <a:r>
              <a:rPr lang="en-IN" cap="none" dirty="0"/>
              <a:t>} </a:t>
            </a:r>
          </a:p>
        </p:txBody>
      </p:sp>
      <p:sp>
        <p:nvSpPr>
          <p:cNvPr id="4" name="Rectangle 3"/>
          <p:cNvSpPr/>
          <p:nvPr/>
        </p:nvSpPr>
        <p:spPr>
          <a:xfrm>
            <a:off x="6517340" y="3173506"/>
            <a:ext cx="4760259" cy="184224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a:t>Before function call x=100</a:t>
            </a:r>
          </a:p>
          <a:p>
            <a:pPr algn="ctr"/>
            <a:r>
              <a:rPr lang="en-GB"/>
              <a:t>Before adding value inside function num=100</a:t>
            </a:r>
          </a:p>
          <a:p>
            <a:pPr algn="ctr"/>
            <a:r>
              <a:rPr lang="en-GB"/>
              <a:t>After adding value inside function num=200</a:t>
            </a:r>
          </a:p>
          <a:p>
            <a:pPr algn="ctr"/>
            <a:r>
              <a:rPr lang="en-GB"/>
              <a:t>After function call x=200</a:t>
            </a:r>
            <a:endParaRPr lang="en-IN"/>
          </a:p>
        </p:txBody>
      </p:sp>
    </p:spTree>
    <p:extLst>
      <p:ext uri="{BB962C8B-B14F-4D97-AF65-F5344CB8AC3E}">
        <p14:creationId xmlns:p14="http://schemas.microsoft.com/office/powerpoint/2010/main" val="1654449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199" y="295787"/>
            <a:ext cx="10364451" cy="578271"/>
          </a:xfrm>
        </p:spPr>
        <p:txBody>
          <a:bodyPr>
            <a:normAutofit fontScale="90000"/>
          </a:bodyPr>
          <a:lstStyle/>
          <a:p>
            <a:pPr algn="l"/>
            <a:r>
              <a:rPr lang="en-IN" cap="none" dirty="0" smtClean="0"/>
              <a:t>Declaration of function</a:t>
            </a:r>
            <a:endParaRPr lang="en-IN" cap="none" dirty="0"/>
          </a:p>
        </p:txBody>
      </p:sp>
      <p:sp>
        <p:nvSpPr>
          <p:cNvPr id="3" name="Content Placeholder 2"/>
          <p:cNvSpPr>
            <a:spLocks noGrp="1"/>
          </p:cNvSpPr>
          <p:nvPr>
            <p:ph sz="quarter" idx="13"/>
          </p:nvPr>
        </p:nvSpPr>
        <p:spPr>
          <a:xfrm>
            <a:off x="806199" y="874058"/>
            <a:ext cx="10471401" cy="4917141"/>
          </a:xfrm>
        </p:spPr>
        <p:txBody>
          <a:bodyPr/>
          <a:lstStyle/>
          <a:p>
            <a:pPr marL="0" indent="0">
              <a:buNone/>
            </a:pPr>
            <a:r>
              <a:rPr lang="en-IN" sz="2400" dirty="0" smtClean="0">
                <a:latin typeface="Times New Roman" panose="02020603050405020304" pitchFamily="18" charset="0"/>
                <a:cs typeface="Times New Roman" panose="02020603050405020304" pitchFamily="18" charset="0"/>
              </a:rPr>
              <a:t>S</a:t>
            </a:r>
            <a:r>
              <a:rPr lang="en-IN" sz="2400" cap="none" dirty="0" smtClean="0">
                <a:latin typeface="Times New Roman" panose="02020603050405020304" pitchFamily="18" charset="0"/>
                <a:cs typeface="Times New Roman" panose="02020603050405020304" pitchFamily="18" charset="0"/>
              </a:rPr>
              <a:t>yntax:</a:t>
            </a:r>
          </a:p>
          <a:p>
            <a:pPr>
              <a:buFont typeface="Wingdings" panose="05000000000000000000" pitchFamily="2" charset="2"/>
              <a:buChar char="Ø"/>
            </a:pPr>
            <a:r>
              <a:rPr lang="en-IN" cap="none" dirty="0">
                <a:latin typeface="Times New Roman" panose="02020603050405020304" pitchFamily="18" charset="0"/>
                <a:cs typeface="Times New Roman" panose="02020603050405020304" pitchFamily="18" charset="0"/>
              </a:rPr>
              <a:t>t</a:t>
            </a:r>
            <a:r>
              <a:rPr lang="en-IN" cap="none" dirty="0" smtClean="0">
                <a:latin typeface="Times New Roman" panose="02020603050405020304" pitchFamily="18" charset="0"/>
                <a:cs typeface="Times New Roman" panose="02020603050405020304" pitchFamily="18" charset="0"/>
              </a:rPr>
              <a:t>ype function_name(argument(s));</a:t>
            </a:r>
            <a:endParaRPr lang="en-IN" cap="none" dirty="0">
              <a:latin typeface="Times New Roman" panose="02020603050405020304" pitchFamily="18" charset="0"/>
              <a:cs typeface="Times New Roman" panose="02020603050405020304" pitchFamily="18" charset="0"/>
            </a:endParaRPr>
          </a:p>
          <a:p>
            <a:r>
              <a:rPr lang="en-IN" cap="none" dirty="0" smtClean="0">
                <a:latin typeface="Times New Roman" panose="02020603050405020304" pitchFamily="18" charset="0"/>
                <a:cs typeface="Times New Roman" panose="02020603050405020304" pitchFamily="18" charset="0"/>
              </a:rPr>
              <a:t>Here, type specifies the type of value returned</a:t>
            </a:r>
          </a:p>
          <a:p>
            <a:r>
              <a:rPr lang="en-IN" cap="none" dirty="0" smtClean="0">
                <a:latin typeface="Times New Roman" panose="02020603050405020304" pitchFamily="18" charset="0"/>
                <a:cs typeface="Times New Roman" panose="02020603050405020304" pitchFamily="18" charset="0"/>
              </a:rPr>
              <a:t>Function name specifies name of user-defined function</a:t>
            </a:r>
          </a:p>
          <a:p>
            <a:r>
              <a:rPr lang="en-IN" cap="none" dirty="0" smtClean="0">
                <a:latin typeface="Times New Roman" panose="02020603050405020304" pitchFamily="18" charset="0"/>
                <a:cs typeface="Times New Roman" panose="02020603050405020304" pitchFamily="18" charset="0"/>
              </a:rPr>
              <a:t>Bracket argument(s) specifies the arguments supplied to the function as comma separated list of variable. If there are no arguments, then the bracket is left empty.</a:t>
            </a:r>
          </a:p>
          <a:p>
            <a:r>
              <a:rPr lang="en-IN" cap="none" dirty="0" smtClean="0">
                <a:latin typeface="Times New Roman" panose="02020603050405020304" pitchFamily="18" charset="0"/>
                <a:cs typeface="Times New Roman" panose="02020603050405020304" pitchFamily="18" charset="0"/>
              </a:rPr>
              <a:t>The declaration is also called as prototype of function.</a:t>
            </a:r>
          </a:p>
          <a:p>
            <a:r>
              <a:rPr lang="en-IN" cap="none" dirty="0" smtClean="0">
                <a:latin typeface="Times New Roman" panose="02020603050405020304" pitchFamily="18" charset="0"/>
                <a:cs typeface="Times New Roman" panose="02020603050405020304" pitchFamily="18" charset="0"/>
              </a:rPr>
              <a:t>Example:- int sum( int x,int y ); // take two integer and return integer value</a:t>
            </a:r>
          </a:p>
          <a:p>
            <a:pPr marL="0" indent="0">
              <a:buNone/>
            </a:pPr>
            <a:r>
              <a:rPr lang="en-IN" cap="none" dirty="0" smtClean="0">
                <a:latin typeface="Times New Roman" panose="02020603050405020304" pitchFamily="18" charset="0"/>
                <a:cs typeface="Times New Roman" panose="02020603050405020304" pitchFamily="18" charset="0"/>
              </a:rPr>
              <a:t> 	       void printmessage(); //take no argument and no return value</a:t>
            </a:r>
          </a:p>
        </p:txBody>
      </p:sp>
    </p:spTree>
    <p:extLst>
      <p:ext uri="{BB962C8B-B14F-4D97-AF65-F5344CB8AC3E}">
        <p14:creationId xmlns:p14="http://schemas.microsoft.com/office/powerpoint/2010/main" val="25781340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CATEGORIES OF FUNCTION</a:t>
            </a:r>
          </a:p>
        </p:txBody>
      </p:sp>
      <p:sp>
        <p:nvSpPr>
          <p:cNvPr id="3" name="Content Placeholder 2"/>
          <p:cNvSpPr>
            <a:spLocks noGrp="1"/>
          </p:cNvSpPr>
          <p:nvPr>
            <p:ph sz="quarter" idx="13"/>
          </p:nvPr>
        </p:nvSpPr>
        <p:spPr/>
        <p:txBody>
          <a:bodyPr/>
          <a:lstStyle/>
          <a:p>
            <a:r>
              <a:rPr lang="en-GB" cap="none" dirty="0"/>
              <a:t>Function with no arguments and no return value.</a:t>
            </a:r>
          </a:p>
          <a:p>
            <a:r>
              <a:rPr lang="en-GB" cap="none" dirty="0"/>
              <a:t>Function with arguments but no return value.</a:t>
            </a:r>
          </a:p>
          <a:p>
            <a:r>
              <a:rPr lang="en-GB" cap="none" dirty="0"/>
              <a:t>Function with no arguments and return value.</a:t>
            </a:r>
          </a:p>
          <a:p>
            <a:r>
              <a:rPr lang="en-GB" cap="none" dirty="0"/>
              <a:t>Function with arguments and return value.</a:t>
            </a:r>
          </a:p>
          <a:p>
            <a:endParaRPr lang="en-US" cap="none" dirty="0"/>
          </a:p>
        </p:txBody>
      </p:sp>
    </p:spTree>
    <p:extLst>
      <p:ext uri="{BB962C8B-B14F-4D97-AF65-F5344CB8AC3E}">
        <p14:creationId xmlns:p14="http://schemas.microsoft.com/office/powerpoint/2010/main" val="30471928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720886"/>
          </a:xfrm>
        </p:spPr>
        <p:txBody>
          <a:bodyPr>
            <a:normAutofit fontScale="90000"/>
          </a:bodyPr>
          <a:lstStyle/>
          <a:p>
            <a:r>
              <a:rPr lang="en-US" dirty="0"/>
              <a:t>Function with no arguments and no return value.</a:t>
            </a:r>
            <a:br>
              <a:rPr lang="en-US" dirty="0"/>
            </a:br>
            <a:endParaRPr lang="en-IN" cap="none" dirty="0"/>
          </a:p>
        </p:txBody>
      </p:sp>
      <p:sp>
        <p:nvSpPr>
          <p:cNvPr id="3" name="Content Placeholder 2"/>
          <p:cNvSpPr>
            <a:spLocks noGrp="1"/>
          </p:cNvSpPr>
          <p:nvPr>
            <p:ph sz="quarter" idx="13"/>
          </p:nvPr>
        </p:nvSpPr>
        <p:spPr>
          <a:xfrm>
            <a:off x="1017430" y="1120462"/>
            <a:ext cx="10260169" cy="5737538"/>
          </a:xfrm>
        </p:spPr>
        <p:txBody>
          <a:bodyPr>
            <a:normAutofit fontScale="55000" lnSpcReduction="20000"/>
          </a:bodyPr>
          <a:lstStyle/>
          <a:p>
            <a:pPr marL="0" indent="0">
              <a:buNone/>
            </a:pPr>
            <a:r>
              <a:rPr lang="en-IN" sz="2900" cap="none" dirty="0">
                <a:latin typeface="Times New Roman" panose="02020603050405020304" pitchFamily="18" charset="0"/>
                <a:cs typeface="Times New Roman" panose="02020603050405020304" pitchFamily="18" charset="0"/>
              </a:rPr>
              <a:t>#include&lt;</a:t>
            </a:r>
            <a:r>
              <a:rPr lang="en-IN" sz="2900" cap="none" dirty="0" err="1">
                <a:latin typeface="Times New Roman" panose="02020603050405020304" pitchFamily="18" charset="0"/>
                <a:cs typeface="Times New Roman" panose="02020603050405020304" pitchFamily="18" charset="0"/>
              </a:rPr>
              <a:t>stdio.h</a:t>
            </a:r>
            <a:r>
              <a:rPr lang="en-IN" sz="2900" cap="none" dirty="0" smtClean="0">
                <a:latin typeface="Times New Roman" panose="02020603050405020304" pitchFamily="18" charset="0"/>
                <a:cs typeface="Times New Roman" panose="02020603050405020304" pitchFamily="18" charset="0"/>
              </a:rPr>
              <a:t>&gt;</a:t>
            </a:r>
            <a:endParaRPr lang="en-IN" sz="2900" cap="none" dirty="0">
              <a:latin typeface="Times New Roman" panose="02020603050405020304" pitchFamily="18" charset="0"/>
              <a:cs typeface="Times New Roman" panose="02020603050405020304" pitchFamily="18" charset="0"/>
            </a:endParaRPr>
          </a:p>
          <a:p>
            <a:pPr marL="0" indent="0">
              <a:buNone/>
            </a:pPr>
            <a:r>
              <a:rPr lang="en-IN" sz="2900" cap="none" dirty="0">
                <a:latin typeface="Times New Roman" panose="02020603050405020304" pitchFamily="18" charset="0"/>
                <a:cs typeface="Times New Roman" panose="02020603050405020304" pitchFamily="18" charset="0"/>
              </a:rPr>
              <a:t>void sum();/////FUN DECLARATION</a:t>
            </a:r>
          </a:p>
          <a:p>
            <a:pPr marL="0" indent="0">
              <a:buNone/>
            </a:pPr>
            <a:r>
              <a:rPr lang="en-IN" sz="2900" cap="none" dirty="0">
                <a:latin typeface="Times New Roman" panose="02020603050405020304" pitchFamily="18" charset="0"/>
                <a:cs typeface="Times New Roman" panose="02020603050405020304" pitchFamily="18" charset="0"/>
              </a:rPr>
              <a:t>void main()</a:t>
            </a:r>
          </a:p>
          <a:p>
            <a:pPr marL="0" indent="0">
              <a:buNone/>
            </a:pPr>
            <a:r>
              <a:rPr lang="en-IN" sz="2900" cap="none" dirty="0">
                <a:latin typeface="Times New Roman" panose="02020603050405020304" pitchFamily="18" charset="0"/>
                <a:cs typeface="Times New Roman" panose="02020603050405020304" pitchFamily="18" charset="0"/>
              </a:rPr>
              <a:t>{</a:t>
            </a:r>
          </a:p>
          <a:p>
            <a:pPr marL="0" indent="0">
              <a:buNone/>
            </a:pPr>
            <a:r>
              <a:rPr lang="en-IN" sz="2900" cap="none" dirty="0">
                <a:latin typeface="Times New Roman" panose="02020603050405020304" pitchFamily="18" charset="0"/>
                <a:cs typeface="Times New Roman" panose="02020603050405020304" pitchFamily="18" charset="0"/>
              </a:rPr>
              <a:t>sum();////FUN CALLING   </a:t>
            </a:r>
          </a:p>
          <a:p>
            <a:pPr marL="0" indent="0">
              <a:buNone/>
            </a:pPr>
            <a:r>
              <a:rPr lang="en-IN" sz="2900" cap="none" dirty="0" err="1">
                <a:latin typeface="Times New Roman" panose="02020603050405020304" pitchFamily="18" charset="0"/>
                <a:cs typeface="Times New Roman" panose="02020603050405020304" pitchFamily="18" charset="0"/>
              </a:rPr>
              <a:t>getch</a:t>
            </a:r>
            <a:r>
              <a:rPr lang="en-IN" sz="2900" cap="none" dirty="0">
                <a:latin typeface="Times New Roman" panose="02020603050405020304" pitchFamily="18" charset="0"/>
                <a:cs typeface="Times New Roman" panose="02020603050405020304" pitchFamily="18" charset="0"/>
              </a:rPr>
              <a:t>();</a:t>
            </a:r>
          </a:p>
          <a:p>
            <a:pPr marL="0" indent="0">
              <a:buNone/>
            </a:pPr>
            <a:r>
              <a:rPr lang="en-IN" sz="2900" cap="none" dirty="0">
                <a:latin typeface="Times New Roman" panose="02020603050405020304" pitchFamily="18" charset="0"/>
                <a:cs typeface="Times New Roman" panose="02020603050405020304" pitchFamily="18" charset="0"/>
              </a:rPr>
              <a:t>}</a:t>
            </a:r>
          </a:p>
          <a:p>
            <a:pPr marL="0" indent="0">
              <a:buNone/>
            </a:pPr>
            <a:r>
              <a:rPr lang="en-IN" sz="2900" cap="none" dirty="0">
                <a:latin typeface="Times New Roman" panose="02020603050405020304" pitchFamily="18" charset="0"/>
                <a:cs typeface="Times New Roman" panose="02020603050405020304" pitchFamily="18" charset="0"/>
              </a:rPr>
              <a:t>void sum()////FUN DEFINITION</a:t>
            </a:r>
          </a:p>
          <a:p>
            <a:pPr marL="0" indent="0">
              <a:buNone/>
            </a:pPr>
            <a:r>
              <a:rPr lang="en-IN" sz="2900" cap="none" dirty="0">
                <a:latin typeface="Times New Roman" panose="02020603050405020304" pitchFamily="18" charset="0"/>
                <a:cs typeface="Times New Roman" panose="02020603050405020304" pitchFamily="18" charset="0"/>
              </a:rPr>
              <a:t>{</a:t>
            </a:r>
          </a:p>
          <a:p>
            <a:pPr marL="0" indent="0">
              <a:buNone/>
            </a:pPr>
            <a:r>
              <a:rPr lang="en-IN" sz="2900" cap="none" dirty="0" err="1">
                <a:latin typeface="Times New Roman" panose="02020603050405020304" pitchFamily="18" charset="0"/>
                <a:cs typeface="Times New Roman" panose="02020603050405020304" pitchFamily="18" charset="0"/>
              </a:rPr>
              <a:t>int</a:t>
            </a:r>
            <a:r>
              <a:rPr lang="en-IN" sz="2900" cap="none" dirty="0">
                <a:latin typeface="Times New Roman" panose="02020603050405020304" pitchFamily="18" charset="0"/>
                <a:cs typeface="Times New Roman" panose="02020603050405020304" pitchFamily="18" charset="0"/>
              </a:rPr>
              <a:t> </a:t>
            </a:r>
            <a:r>
              <a:rPr lang="en-IN" sz="2900" cap="none" dirty="0" err="1" smtClean="0">
                <a:latin typeface="Times New Roman" panose="02020603050405020304" pitchFamily="18" charset="0"/>
                <a:cs typeface="Times New Roman" panose="02020603050405020304" pitchFamily="18" charset="0"/>
              </a:rPr>
              <a:t>a,b,sum</a:t>
            </a:r>
            <a:r>
              <a:rPr lang="en-IN" sz="2900" cap="none" dirty="0" smtClean="0">
                <a:latin typeface="Times New Roman" panose="02020603050405020304" pitchFamily="18" charset="0"/>
                <a:cs typeface="Times New Roman" panose="02020603050405020304" pitchFamily="18" charset="0"/>
              </a:rPr>
              <a:t>;</a:t>
            </a:r>
            <a:endParaRPr lang="en-IN" sz="2900" cap="none" dirty="0">
              <a:latin typeface="Times New Roman" panose="02020603050405020304" pitchFamily="18" charset="0"/>
              <a:cs typeface="Times New Roman" panose="02020603050405020304" pitchFamily="18" charset="0"/>
            </a:endParaRPr>
          </a:p>
          <a:p>
            <a:pPr marL="0" indent="0">
              <a:buNone/>
            </a:pPr>
            <a:r>
              <a:rPr lang="en-IN" sz="2900" cap="none" dirty="0">
                <a:latin typeface="Times New Roman" panose="02020603050405020304" pitchFamily="18" charset="0"/>
                <a:cs typeface="Times New Roman" panose="02020603050405020304" pitchFamily="18" charset="0"/>
              </a:rPr>
              <a:t>printf(“Enter two integers:”);</a:t>
            </a:r>
          </a:p>
          <a:p>
            <a:pPr marL="0" indent="0">
              <a:buNone/>
            </a:pPr>
            <a:r>
              <a:rPr lang="en-IN" sz="2900" cap="none" dirty="0" err="1">
                <a:latin typeface="Times New Roman" panose="02020603050405020304" pitchFamily="18" charset="0"/>
                <a:cs typeface="Times New Roman" panose="02020603050405020304" pitchFamily="18" charset="0"/>
              </a:rPr>
              <a:t>scanf</a:t>
            </a:r>
            <a:r>
              <a:rPr lang="en-IN" sz="2900" cap="none" dirty="0">
                <a:latin typeface="Times New Roman" panose="02020603050405020304" pitchFamily="18" charset="0"/>
                <a:cs typeface="Times New Roman" panose="02020603050405020304" pitchFamily="18" charset="0"/>
              </a:rPr>
              <a:t>(“%</a:t>
            </a:r>
            <a:r>
              <a:rPr lang="en-IN" sz="2900" cap="none" dirty="0" err="1">
                <a:latin typeface="Times New Roman" panose="02020603050405020304" pitchFamily="18" charset="0"/>
                <a:cs typeface="Times New Roman" panose="02020603050405020304" pitchFamily="18" charset="0"/>
              </a:rPr>
              <a:t>d%d</a:t>
            </a:r>
            <a:r>
              <a:rPr lang="en-IN" sz="2900" cap="none" dirty="0">
                <a:latin typeface="Times New Roman" panose="02020603050405020304" pitchFamily="18" charset="0"/>
                <a:cs typeface="Times New Roman" panose="02020603050405020304" pitchFamily="18" charset="0"/>
              </a:rPr>
              <a:t>”,&amp;</a:t>
            </a:r>
            <a:r>
              <a:rPr lang="en-IN" sz="2900" cap="none" dirty="0" err="1">
                <a:latin typeface="Times New Roman" panose="02020603050405020304" pitchFamily="18" charset="0"/>
                <a:cs typeface="Times New Roman" panose="02020603050405020304" pitchFamily="18" charset="0"/>
              </a:rPr>
              <a:t>a,&amp;b</a:t>
            </a:r>
            <a:r>
              <a:rPr lang="en-IN" sz="2900" cap="none" dirty="0">
                <a:latin typeface="Times New Roman" panose="02020603050405020304" pitchFamily="18" charset="0"/>
                <a:cs typeface="Times New Roman" panose="02020603050405020304" pitchFamily="18" charset="0"/>
              </a:rPr>
              <a:t>);</a:t>
            </a:r>
          </a:p>
          <a:p>
            <a:pPr marL="0" indent="0">
              <a:buNone/>
            </a:pPr>
            <a:r>
              <a:rPr lang="en-IN" sz="2900" cap="none" dirty="0">
                <a:latin typeface="Times New Roman" panose="02020603050405020304" pitchFamily="18" charset="0"/>
                <a:cs typeface="Times New Roman" panose="02020603050405020304" pitchFamily="18" charset="0"/>
              </a:rPr>
              <a:t>sum=</a:t>
            </a:r>
            <a:r>
              <a:rPr lang="en-IN" sz="2900" cap="none" dirty="0" err="1">
                <a:latin typeface="Times New Roman" panose="02020603050405020304" pitchFamily="18" charset="0"/>
                <a:cs typeface="Times New Roman" panose="02020603050405020304" pitchFamily="18" charset="0"/>
              </a:rPr>
              <a:t>a+b</a:t>
            </a:r>
            <a:r>
              <a:rPr lang="en-IN" sz="2900" cap="none" dirty="0">
                <a:latin typeface="Times New Roman" panose="02020603050405020304" pitchFamily="18" charset="0"/>
                <a:cs typeface="Times New Roman" panose="02020603050405020304" pitchFamily="18" charset="0"/>
              </a:rPr>
              <a:t>;</a:t>
            </a:r>
          </a:p>
          <a:p>
            <a:pPr marL="0" indent="0">
              <a:buNone/>
            </a:pPr>
            <a:r>
              <a:rPr lang="en-IN" sz="2900" cap="none" dirty="0">
                <a:latin typeface="Times New Roman" panose="02020603050405020304" pitchFamily="18" charset="0"/>
                <a:cs typeface="Times New Roman" panose="02020603050405020304" pitchFamily="18" charset="0"/>
              </a:rPr>
              <a:t>printf(“The sum of two numbers is %</a:t>
            </a:r>
            <a:r>
              <a:rPr lang="en-IN" sz="2900" cap="none" dirty="0" err="1">
                <a:latin typeface="Times New Roman" panose="02020603050405020304" pitchFamily="18" charset="0"/>
                <a:cs typeface="Times New Roman" panose="02020603050405020304" pitchFamily="18" charset="0"/>
              </a:rPr>
              <a:t>d”,sum</a:t>
            </a:r>
            <a:r>
              <a:rPr lang="en-IN" sz="2900" cap="none" dirty="0">
                <a:latin typeface="Times New Roman" panose="02020603050405020304" pitchFamily="18" charset="0"/>
                <a:cs typeface="Times New Roman" panose="02020603050405020304" pitchFamily="18" charset="0"/>
              </a:rPr>
              <a:t>);</a:t>
            </a:r>
          </a:p>
          <a:p>
            <a:pPr marL="0" indent="0">
              <a:buNone/>
            </a:pPr>
            <a:r>
              <a:rPr lang="en-IN" sz="2900" cap="none" dirty="0">
                <a:latin typeface="Times New Roman" panose="02020603050405020304" pitchFamily="18" charset="0"/>
                <a:cs typeface="Times New Roman" panose="02020603050405020304" pitchFamily="18" charset="0"/>
              </a:rPr>
              <a:t>}</a:t>
            </a:r>
          </a:p>
          <a:p>
            <a:endParaRPr lang="en-IN" cap="none" dirty="0"/>
          </a:p>
        </p:txBody>
      </p:sp>
    </p:spTree>
    <p:extLst>
      <p:ext uri="{BB962C8B-B14F-4D97-AF65-F5344CB8AC3E}">
        <p14:creationId xmlns:p14="http://schemas.microsoft.com/office/powerpoint/2010/main" val="28097414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180637"/>
            <a:ext cx="10364451" cy="579218"/>
          </a:xfrm>
        </p:spPr>
        <p:txBody>
          <a:bodyPr>
            <a:normAutofit fontScale="90000"/>
          </a:bodyPr>
          <a:lstStyle/>
          <a:p>
            <a:r>
              <a:rPr lang="en-GB" dirty="0"/>
              <a:t>Function with arguments but no return value</a:t>
            </a:r>
            <a:endParaRPr lang="en-IN" dirty="0"/>
          </a:p>
        </p:txBody>
      </p:sp>
      <p:sp>
        <p:nvSpPr>
          <p:cNvPr id="3" name="Content Placeholder 2"/>
          <p:cNvSpPr>
            <a:spLocks noGrp="1"/>
          </p:cNvSpPr>
          <p:nvPr>
            <p:ph sz="quarter" idx="13"/>
          </p:nvPr>
        </p:nvSpPr>
        <p:spPr>
          <a:xfrm>
            <a:off x="913149" y="759855"/>
            <a:ext cx="10364451" cy="5679581"/>
          </a:xfrm>
        </p:spPr>
        <p:txBody>
          <a:bodyPr>
            <a:normAutofit fontScale="77500" lnSpcReduction="20000"/>
          </a:bodyPr>
          <a:lstStyle/>
          <a:p>
            <a:pPr marL="0" indent="0">
              <a:buNone/>
            </a:pPr>
            <a:r>
              <a:rPr lang="en-IN" cap="none" dirty="0"/>
              <a:t>#include&lt;</a:t>
            </a:r>
            <a:r>
              <a:rPr lang="en-IN" cap="none" dirty="0" err="1"/>
              <a:t>stdio.h</a:t>
            </a:r>
            <a:r>
              <a:rPr lang="en-IN" cap="none" dirty="0"/>
              <a:t>&gt;</a:t>
            </a:r>
          </a:p>
          <a:p>
            <a:r>
              <a:rPr lang="en-IN" cap="none" dirty="0" smtClean="0"/>
              <a:t>void </a:t>
            </a:r>
            <a:r>
              <a:rPr lang="en-IN" cap="none" dirty="0"/>
              <a:t>sum(</a:t>
            </a:r>
            <a:r>
              <a:rPr lang="en-IN" cap="none" dirty="0" err="1"/>
              <a:t>int</a:t>
            </a:r>
            <a:r>
              <a:rPr lang="en-IN" cap="none" dirty="0"/>
              <a:t> , </a:t>
            </a:r>
            <a:r>
              <a:rPr lang="en-IN" cap="none" dirty="0" err="1"/>
              <a:t>int</a:t>
            </a:r>
            <a:r>
              <a:rPr lang="en-IN" cap="none" dirty="0"/>
              <a:t> );////function declaration</a:t>
            </a:r>
          </a:p>
          <a:p>
            <a:pPr marL="0" indent="0">
              <a:buNone/>
            </a:pPr>
            <a:r>
              <a:rPr lang="en-IN" cap="none" dirty="0"/>
              <a:t>void main()</a:t>
            </a:r>
          </a:p>
          <a:p>
            <a:pPr marL="0" indent="0">
              <a:buNone/>
            </a:pPr>
            <a:r>
              <a:rPr lang="en-IN" cap="none" dirty="0"/>
              <a:t>{</a:t>
            </a:r>
          </a:p>
          <a:p>
            <a:pPr marL="0" indent="0">
              <a:buNone/>
            </a:pPr>
            <a:r>
              <a:rPr lang="en-IN" cap="none" dirty="0" err="1"/>
              <a:t>int</a:t>
            </a:r>
            <a:r>
              <a:rPr lang="en-IN" cap="none" dirty="0"/>
              <a:t> </a:t>
            </a:r>
            <a:r>
              <a:rPr lang="en-IN" cap="none" dirty="0" err="1"/>
              <a:t>a,b</a:t>
            </a:r>
            <a:r>
              <a:rPr lang="en-IN" cap="none" dirty="0"/>
              <a:t>;</a:t>
            </a:r>
          </a:p>
          <a:p>
            <a:pPr marL="0" indent="0">
              <a:buNone/>
            </a:pPr>
            <a:r>
              <a:rPr lang="en-IN" cap="none" dirty="0"/>
              <a:t>printf(“Enter two integers:”);</a:t>
            </a:r>
          </a:p>
          <a:p>
            <a:pPr marL="0" indent="0">
              <a:buNone/>
            </a:pPr>
            <a:r>
              <a:rPr lang="en-IN" cap="none" dirty="0" err="1"/>
              <a:t>scanf</a:t>
            </a:r>
            <a:r>
              <a:rPr lang="en-IN" cap="none" dirty="0"/>
              <a:t>(“%</a:t>
            </a:r>
            <a:r>
              <a:rPr lang="en-IN" cap="none" dirty="0" err="1"/>
              <a:t>d%d</a:t>
            </a:r>
            <a:r>
              <a:rPr lang="en-IN" cap="none" dirty="0"/>
              <a:t>”,&amp;</a:t>
            </a:r>
            <a:r>
              <a:rPr lang="en-IN" cap="none" dirty="0" err="1"/>
              <a:t>a,&amp;b</a:t>
            </a:r>
            <a:r>
              <a:rPr lang="en-IN" cap="none" dirty="0"/>
              <a:t>);</a:t>
            </a:r>
          </a:p>
          <a:p>
            <a:pPr marL="0" indent="0">
              <a:buNone/>
            </a:pPr>
            <a:r>
              <a:rPr lang="en-IN" cap="none" dirty="0" smtClean="0"/>
              <a:t>add(</a:t>
            </a:r>
            <a:r>
              <a:rPr lang="en-IN" cap="none" dirty="0" err="1" smtClean="0"/>
              <a:t>a,b</a:t>
            </a:r>
            <a:r>
              <a:rPr lang="en-IN" cap="none" dirty="0"/>
              <a:t>);///function calling</a:t>
            </a:r>
          </a:p>
          <a:p>
            <a:pPr marL="0" indent="0">
              <a:buNone/>
            </a:pPr>
            <a:r>
              <a:rPr lang="en-IN" cap="none" dirty="0" err="1"/>
              <a:t>getch</a:t>
            </a:r>
            <a:r>
              <a:rPr lang="en-IN" cap="none" dirty="0"/>
              <a:t>();</a:t>
            </a:r>
          </a:p>
          <a:p>
            <a:pPr marL="0" indent="0">
              <a:buNone/>
            </a:pPr>
            <a:r>
              <a:rPr lang="en-IN" cap="none" dirty="0"/>
              <a:t>}</a:t>
            </a:r>
          </a:p>
          <a:p>
            <a:pPr marL="0" indent="0">
              <a:buNone/>
            </a:pPr>
            <a:r>
              <a:rPr lang="en-IN" cap="none" dirty="0"/>
              <a:t>void </a:t>
            </a:r>
            <a:r>
              <a:rPr lang="en-IN" cap="none" dirty="0" smtClean="0"/>
              <a:t>add(</a:t>
            </a:r>
            <a:r>
              <a:rPr lang="en-IN" cap="none" dirty="0" err="1" smtClean="0"/>
              <a:t>int</a:t>
            </a:r>
            <a:r>
              <a:rPr lang="en-IN" cap="none" dirty="0" smtClean="0"/>
              <a:t> x, </a:t>
            </a:r>
            <a:r>
              <a:rPr lang="en-IN" cap="none" dirty="0" err="1"/>
              <a:t>int</a:t>
            </a:r>
            <a:r>
              <a:rPr lang="en-IN" cap="none" dirty="0"/>
              <a:t> </a:t>
            </a:r>
            <a:r>
              <a:rPr lang="en-IN" cap="none" dirty="0" smtClean="0"/>
              <a:t>b)////</a:t>
            </a:r>
            <a:r>
              <a:rPr lang="en-IN" cap="none" dirty="0"/>
              <a:t>function definition</a:t>
            </a:r>
          </a:p>
          <a:p>
            <a:pPr marL="0" indent="0">
              <a:buNone/>
            </a:pPr>
            <a:r>
              <a:rPr lang="en-IN" cap="none" dirty="0" smtClean="0"/>
              <a:t>{</a:t>
            </a:r>
            <a:endParaRPr lang="en-IN" cap="none" dirty="0"/>
          </a:p>
          <a:p>
            <a:pPr marL="0" indent="0">
              <a:buNone/>
            </a:pPr>
            <a:r>
              <a:rPr lang="en-IN" cap="none" dirty="0" smtClean="0"/>
              <a:t>sum=</a:t>
            </a:r>
            <a:r>
              <a:rPr lang="en-IN" cap="none" dirty="0" err="1" smtClean="0"/>
              <a:t>a+b</a:t>
            </a:r>
            <a:r>
              <a:rPr lang="en-IN" cap="none" dirty="0" smtClean="0"/>
              <a:t>;</a:t>
            </a:r>
            <a:endParaRPr lang="en-IN" cap="none" dirty="0"/>
          </a:p>
          <a:p>
            <a:pPr marL="0" indent="0">
              <a:buNone/>
            </a:pPr>
            <a:r>
              <a:rPr lang="en-IN" cap="none" dirty="0"/>
              <a:t>printf(“The sum of two numbers is %</a:t>
            </a:r>
            <a:r>
              <a:rPr lang="en-IN" cap="none" dirty="0" err="1"/>
              <a:t>d”,sum</a:t>
            </a:r>
            <a:r>
              <a:rPr lang="en-IN" cap="none" dirty="0"/>
              <a:t>);</a:t>
            </a:r>
          </a:p>
          <a:p>
            <a:pPr marL="0" indent="0">
              <a:buNone/>
            </a:pPr>
            <a:r>
              <a:rPr lang="en-IN" cap="none" dirty="0"/>
              <a:t>}</a:t>
            </a:r>
          </a:p>
          <a:p>
            <a:endParaRPr lang="en-IN" cap="none" dirty="0"/>
          </a:p>
        </p:txBody>
      </p:sp>
    </p:spTree>
    <p:extLst>
      <p:ext uri="{BB962C8B-B14F-4D97-AF65-F5344CB8AC3E}">
        <p14:creationId xmlns:p14="http://schemas.microsoft.com/office/powerpoint/2010/main" val="9871400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270788"/>
            <a:ext cx="10364451" cy="643613"/>
          </a:xfrm>
        </p:spPr>
        <p:txBody>
          <a:bodyPr/>
          <a:lstStyle/>
          <a:p>
            <a:r>
              <a:rPr lang="en-GB" cap="none" dirty="0"/>
              <a:t>Function with no arguments and return value</a:t>
            </a:r>
            <a:endParaRPr lang="en-IN" cap="none" dirty="0"/>
          </a:p>
        </p:txBody>
      </p:sp>
      <p:sp>
        <p:nvSpPr>
          <p:cNvPr id="3" name="Content Placeholder 2"/>
          <p:cNvSpPr>
            <a:spLocks noGrp="1"/>
          </p:cNvSpPr>
          <p:nvPr>
            <p:ph sz="quarter" idx="13"/>
          </p:nvPr>
        </p:nvSpPr>
        <p:spPr>
          <a:xfrm>
            <a:off x="913149" y="1043190"/>
            <a:ext cx="10364451" cy="5473520"/>
          </a:xfrm>
        </p:spPr>
        <p:txBody>
          <a:bodyPr>
            <a:normAutofit fontScale="70000" lnSpcReduction="20000"/>
          </a:bodyPr>
          <a:lstStyle/>
          <a:p>
            <a:pPr marL="0" indent="0">
              <a:buNone/>
            </a:pPr>
            <a:r>
              <a:rPr lang="en-IN" cap="none" dirty="0"/>
              <a:t>#include&lt;</a:t>
            </a:r>
            <a:r>
              <a:rPr lang="en-IN" cap="none" dirty="0" err="1"/>
              <a:t>stdio.h</a:t>
            </a:r>
            <a:r>
              <a:rPr lang="en-IN" cap="none" dirty="0"/>
              <a:t>&gt;</a:t>
            </a:r>
          </a:p>
          <a:p>
            <a:pPr marL="0" indent="0">
              <a:buNone/>
            </a:pPr>
            <a:r>
              <a:rPr lang="en-IN" cap="none" dirty="0" err="1" smtClean="0"/>
              <a:t>int</a:t>
            </a:r>
            <a:r>
              <a:rPr lang="en-IN" cap="none" dirty="0" smtClean="0"/>
              <a:t> </a:t>
            </a:r>
            <a:r>
              <a:rPr lang="en-IN" cap="none" dirty="0"/>
              <a:t>sum();///function declaration</a:t>
            </a:r>
          </a:p>
          <a:p>
            <a:pPr marL="0" indent="0">
              <a:buNone/>
            </a:pPr>
            <a:r>
              <a:rPr lang="en-IN" cap="none" dirty="0" smtClean="0"/>
              <a:t>void </a:t>
            </a:r>
            <a:r>
              <a:rPr lang="en-IN" cap="none" dirty="0"/>
              <a:t>main()</a:t>
            </a:r>
          </a:p>
          <a:p>
            <a:pPr marL="0" indent="0">
              <a:buNone/>
            </a:pPr>
            <a:r>
              <a:rPr lang="en-IN" cap="none" dirty="0"/>
              <a:t>{</a:t>
            </a:r>
          </a:p>
          <a:p>
            <a:pPr marL="0" indent="0">
              <a:buNone/>
            </a:pPr>
            <a:r>
              <a:rPr lang="en-IN" cap="none" dirty="0" err="1"/>
              <a:t>int</a:t>
            </a:r>
            <a:r>
              <a:rPr lang="en-IN" cap="none" dirty="0"/>
              <a:t> </a:t>
            </a:r>
            <a:r>
              <a:rPr lang="en-IN" cap="none" dirty="0" smtClean="0"/>
              <a:t>x;</a:t>
            </a:r>
          </a:p>
          <a:p>
            <a:pPr marL="0" indent="0">
              <a:buNone/>
            </a:pPr>
            <a:r>
              <a:rPr lang="en-IN" cap="none" dirty="0" smtClean="0"/>
              <a:t>x=sum();///function calling</a:t>
            </a:r>
          </a:p>
          <a:p>
            <a:pPr marL="0" indent="0">
              <a:buNone/>
            </a:pPr>
            <a:r>
              <a:rPr lang="en-IN" cap="none" dirty="0" smtClean="0"/>
              <a:t>printf</a:t>
            </a:r>
            <a:r>
              <a:rPr lang="en-IN" cap="none" dirty="0"/>
              <a:t>(“The sum of two numbers is %</a:t>
            </a:r>
            <a:r>
              <a:rPr lang="en-IN" cap="none" dirty="0" err="1"/>
              <a:t>d”,x</a:t>
            </a:r>
            <a:r>
              <a:rPr lang="en-IN" cap="none" dirty="0"/>
              <a:t>);</a:t>
            </a:r>
          </a:p>
          <a:p>
            <a:pPr marL="0" indent="0">
              <a:buNone/>
            </a:pPr>
            <a:r>
              <a:rPr lang="en-IN" cap="none" dirty="0" err="1"/>
              <a:t>getch</a:t>
            </a:r>
            <a:r>
              <a:rPr lang="en-IN" cap="none" dirty="0"/>
              <a:t>();</a:t>
            </a:r>
          </a:p>
          <a:p>
            <a:pPr marL="0" indent="0">
              <a:buNone/>
            </a:pPr>
            <a:r>
              <a:rPr lang="en-IN" cap="none" dirty="0"/>
              <a:t>}</a:t>
            </a:r>
          </a:p>
          <a:p>
            <a:pPr marL="0" indent="0">
              <a:buNone/>
            </a:pPr>
            <a:r>
              <a:rPr lang="en-IN" cap="none" dirty="0" err="1"/>
              <a:t>int</a:t>
            </a:r>
            <a:r>
              <a:rPr lang="en-IN" cap="none" dirty="0"/>
              <a:t> </a:t>
            </a:r>
            <a:r>
              <a:rPr lang="en-IN" cap="none" dirty="0" smtClean="0"/>
              <a:t>sum()///</a:t>
            </a:r>
            <a:r>
              <a:rPr lang="en-IN" cap="none" dirty="0"/>
              <a:t>function definition</a:t>
            </a:r>
          </a:p>
          <a:p>
            <a:pPr marL="0" indent="0">
              <a:buNone/>
            </a:pPr>
            <a:r>
              <a:rPr lang="en-IN" cap="none" dirty="0"/>
              <a:t>{</a:t>
            </a:r>
          </a:p>
          <a:p>
            <a:pPr marL="0" indent="0">
              <a:buNone/>
            </a:pPr>
            <a:r>
              <a:rPr lang="en-IN" cap="none" dirty="0" err="1"/>
              <a:t>int</a:t>
            </a:r>
            <a:r>
              <a:rPr lang="en-IN" cap="none" dirty="0"/>
              <a:t> </a:t>
            </a:r>
            <a:r>
              <a:rPr lang="en-IN" cap="none" dirty="0" err="1"/>
              <a:t>a,b</a:t>
            </a:r>
            <a:r>
              <a:rPr lang="en-IN" cap="none" dirty="0"/>
              <a:t>;</a:t>
            </a:r>
          </a:p>
          <a:p>
            <a:pPr marL="0" indent="0">
              <a:buNone/>
            </a:pPr>
            <a:r>
              <a:rPr lang="en-IN" cap="none" dirty="0"/>
              <a:t>printf(“Enter two integers:”);</a:t>
            </a:r>
          </a:p>
          <a:p>
            <a:pPr marL="0" indent="0">
              <a:buNone/>
            </a:pPr>
            <a:r>
              <a:rPr lang="en-IN" cap="none" dirty="0" err="1"/>
              <a:t>scanf</a:t>
            </a:r>
            <a:r>
              <a:rPr lang="en-IN" cap="none" dirty="0"/>
              <a:t>(“%</a:t>
            </a:r>
            <a:r>
              <a:rPr lang="en-IN" cap="none" dirty="0" err="1"/>
              <a:t>d%d</a:t>
            </a:r>
            <a:r>
              <a:rPr lang="en-IN" cap="none" dirty="0"/>
              <a:t>”,&amp;</a:t>
            </a:r>
            <a:r>
              <a:rPr lang="en-IN" cap="none" dirty="0" err="1"/>
              <a:t>a,&amp;b</a:t>
            </a:r>
            <a:r>
              <a:rPr lang="en-IN" cap="none" dirty="0"/>
              <a:t>);</a:t>
            </a:r>
          </a:p>
          <a:p>
            <a:pPr marL="0" indent="0">
              <a:buNone/>
            </a:pPr>
            <a:r>
              <a:rPr lang="en-IN" cap="none" dirty="0"/>
              <a:t>return(</a:t>
            </a:r>
            <a:r>
              <a:rPr lang="en-IN" cap="none" dirty="0" err="1"/>
              <a:t>a+b</a:t>
            </a:r>
            <a:r>
              <a:rPr lang="en-IN" cap="none" dirty="0"/>
              <a:t>);</a:t>
            </a:r>
          </a:p>
          <a:p>
            <a:pPr marL="0" indent="0">
              <a:buNone/>
            </a:pPr>
            <a:r>
              <a:rPr lang="en-IN" cap="none" dirty="0"/>
              <a:t>}</a:t>
            </a:r>
          </a:p>
        </p:txBody>
      </p:sp>
    </p:spTree>
    <p:extLst>
      <p:ext uri="{BB962C8B-B14F-4D97-AF65-F5344CB8AC3E}">
        <p14:creationId xmlns:p14="http://schemas.microsoft.com/office/powerpoint/2010/main" val="32049289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245030"/>
            <a:ext cx="10364451" cy="566339"/>
          </a:xfrm>
        </p:spPr>
        <p:txBody>
          <a:bodyPr>
            <a:normAutofit fontScale="90000"/>
          </a:bodyPr>
          <a:lstStyle/>
          <a:p>
            <a:r>
              <a:rPr lang="en-GB" dirty="0"/>
              <a:t>Function with arguments and return value</a:t>
            </a:r>
            <a:endParaRPr lang="en-IN" dirty="0"/>
          </a:p>
        </p:txBody>
      </p:sp>
      <p:sp>
        <p:nvSpPr>
          <p:cNvPr id="3" name="Content Placeholder 2"/>
          <p:cNvSpPr>
            <a:spLocks noGrp="1"/>
          </p:cNvSpPr>
          <p:nvPr>
            <p:ph sz="quarter" idx="13"/>
          </p:nvPr>
        </p:nvSpPr>
        <p:spPr>
          <a:xfrm>
            <a:off x="913774" y="1094704"/>
            <a:ext cx="10363826" cy="5293217"/>
          </a:xfrm>
        </p:spPr>
        <p:txBody>
          <a:bodyPr>
            <a:normAutofit fontScale="62500" lnSpcReduction="20000"/>
          </a:bodyPr>
          <a:lstStyle/>
          <a:p>
            <a:pPr marL="0" indent="0">
              <a:buNone/>
            </a:pPr>
            <a:r>
              <a:rPr lang="en-IN" cap="none" dirty="0"/>
              <a:t>#include&lt;</a:t>
            </a:r>
            <a:r>
              <a:rPr lang="en-IN" cap="none" dirty="0" err="1"/>
              <a:t>stdio.h</a:t>
            </a:r>
            <a:r>
              <a:rPr lang="en-IN" cap="none" dirty="0"/>
              <a:t>&gt;</a:t>
            </a:r>
          </a:p>
          <a:p>
            <a:pPr marL="0" indent="0">
              <a:buNone/>
            </a:pPr>
            <a:r>
              <a:rPr lang="en-IN" cap="none" dirty="0" err="1" smtClean="0"/>
              <a:t>int</a:t>
            </a:r>
            <a:r>
              <a:rPr lang="en-IN" cap="none" dirty="0" smtClean="0"/>
              <a:t> sum(</a:t>
            </a:r>
            <a:r>
              <a:rPr lang="en-IN" cap="none" dirty="0" err="1" smtClean="0"/>
              <a:t>int</a:t>
            </a:r>
            <a:r>
              <a:rPr lang="en-IN" cap="none" dirty="0" smtClean="0"/>
              <a:t> a </a:t>
            </a:r>
            <a:r>
              <a:rPr lang="en-IN" cap="none" dirty="0"/>
              <a:t>, </a:t>
            </a:r>
            <a:r>
              <a:rPr lang="en-IN" cap="none" dirty="0" err="1" smtClean="0"/>
              <a:t>int</a:t>
            </a:r>
            <a:r>
              <a:rPr lang="en-IN" cap="none" dirty="0" smtClean="0"/>
              <a:t> b);///</a:t>
            </a:r>
            <a:r>
              <a:rPr lang="en-IN" cap="none" dirty="0"/>
              <a:t>function declaration</a:t>
            </a:r>
          </a:p>
          <a:p>
            <a:pPr marL="0" indent="0">
              <a:buNone/>
            </a:pPr>
            <a:r>
              <a:rPr lang="en-IN" cap="none" dirty="0"/>
              <a:t>void main()</a:t>
            </a:r>
          </a:p>
          <a:p>
            <a:pPr marL="0" indent="0">
              <a:buNone/>
            </a:pPr>
            <a:r>
              <a:rPr lang="en-IN" cap="none" dirty="0"/>
              <a:t>{</a:t>
            </a:r>
          </a:p>
          <a:p>
            <a:pPr marL="0" indent="0">
              <a:buNone/>
            </a:pPr>
            <a:r>
              <a:rPr lang="en-IN" cap="none" dirty="0" err="1"/>
              <a:t>int</a:t>
            </a:r>
            <a:r>
              <a:rPr lang="en-IN" cap="none" dirty="0"/>
              <a:t> </a:t>
            </a:r>
            <a:r>
              <a:rPr lang="en-IN" cap="none" dirty="0" err="1" smtClean="0"/>
              <a:t>a,b,sum</a:t>
            </a:r>
            <a:r>
              <a:rPr lang="en-IN" cap="none" dirty="0" smtClean="0"/>
              <a:t>;</a:t>
            </a:r>
            <a:endParaRPr lang="en-IN" cap="none" dirty="0"/>
          </a:p>
          <a:p>
            <a:pPr marL="0" indent="0">
              <a:buNone/>
            </a:pPr>
            <a:r>
              <a:rPr lang="en-IN" cap="none" dirty="0"/>
              <a:t>printf(“Enter two integers:”);</a:t>
            </a:r>
          </a:p>
          <a:p>
            <a:pPr marL="0" indent="0">
              <a:buNone/>
            </a:pPr>
            <a:r>
              <a:rPr lang="en-IN" cap="none" dirty="0" err="1"/>
              <a:t>scanf</a:t>
            </a:r>
            <a:r>
              <a:rPr lang="en-IN" cap="none" dirty="0"/>
              <a:t>(“%</a:t>
            </a:r>
            <a:r>
              <a:rPr lang="en-IN" cap="none" dirty="0" err="1"/>
              <a:t>d%d</a:t>
            </a:r>
            <a:r>
              <a:rPr lang="en-IN" cap="none" dirty="0"/>
              <a:t>”,&amp;</a:t>
            </a:r>
            <a:r>
              <a:rPr lang="en-IN" cap="none" dirty="0" err="1"/>
              <a:t>a,&amp;b</a:t>
            </a:r>
            <a:r>
              <a:rPr lang="en-IN" cap="none" dirty="0"/>
              <a:t>);</a:t>
            </a:r>
          </a:p>
          <a:p>
            <a:pPr marL="0" indent="0">
              <a:buNone/>
            </a:pPr>
            <a:r>
              <a:rPr lang="en-IN" cap="none" dirty="0" smtClean="0"/>
              <a:t>Sum=add(</a:t>
            </a:r>
            <a:r>
              <a:rPr lang="en-IN" cap="none" dirty="0" err="1" smtClean="0"/>
              <a:t>a,b</a:t>
            </a:r>
            <a:r>
              <a:rPr lang="en-IN" cap="none" dirty="0"/>
              <a:t>);///function calling</a:t>
            </a:r>
          </a:p>
          <a:p>
            <a:pPr marL="0" indent="0">
              <a:buNone/>
            </a:pPr>
            <a:r>
              <a:rPr lang="en-IN" cap="none" dirty="0"/>
              <a:t>printf(“The sum of two numbers is %</a:t>
            </a:r>
            <a:r>
              <a:rPr lang="en-IN" cap="none" dirty="0" err="1"/>
              <a:t>d</a:t>
            </a:r>
            <a:r>
              <a:rPr lang="en-IN" cap="none" dirty="0" err="1" smtClean="0"/>
              <a:t>”,sum</a:t>
            </a:r>
            <a:r>
              <a:rPr lang="en-IN" cap="none" dirty="0" smtClean="0"/>
              <a:t>);</a:t>
            </a:r>
            <a:endParaRPr lang="en-IN" cap="none" dirty="0"/>
          </a:p>
          <a:p>
            <a:pPr marL="0" indent="0">
              <a:buNone/>
            </a:pPr>
            <a:r>
              <a:rPr lang="en-IN" cap="none" dirty="0" err="1"/>
              <a:t>getch</a:t>
            </a:r>
            <a:r>
              <a:rPr lang="en-IN" cap="none" dirty="0"/>
              <a:t>();</a:t>
            </a:r>
          </a:p>
          <a:p>
            <a:pPr marL="0" indent="0">
              <a:buNone/>
            </a:pPr>
            <a:r>
              <a:rPr lang="en-IN" cap="none" dirty="0"/>
              <a:t>}</a:t>
            </a:r>
          </a:p>
          <a:p>
            <a:pPr marL="0" indent="0">
              <a:buNone/>
            </a:pPr>
            <a:r>
              <a:rPr lang="en-IN" cap="none" dirty="0" err="1"/>
              <a:t>int</a:t>
            </a:r>
            <a:r>
              <a:rPr lang="en-IN" cap="none" dirty="0"/>
              <a:t> </a:t>
            </a:r>
            <a:r>
              <a:rPr lang="en-IN" cap="none" dirty="0" smtClean="0"/>
              <a:t>add(</a:t>
            </a:r>
            <a:r>
              <a:rPr lang="en-IN" cap="none" dirty="0" err="1" smtClean="0"/>
              <a:t>int</a:t>
            </a:r>
            <a:r>
              <a:rPr lang="en-IN" cap="none" dirty="0" smtClean="0"/>
              <a:t> x, </a:t>
            </a:r>
            <a:r>
              <a:rPr lang="en-IN" cap="none" dirty="0" err="1"/>
              <a:t>int</a:t>
            </a:r>
            <a:r>
              <a:rPr lang="en-IN" cap="none" dirty="0"/>
              <a:t> </a:t>
            </a:r>
            <a:r>
              <a:rPr lang="en-IN" cap="none" dirty="0" smtClean="0"/>
              <a:t>y)////</a:t>
            </a:r>
            <a:r>
              <a:rPr lang="en-IN" cap="none" dirty="0"/>
              <a:t>function definition</a:t>
            </a:r>
          </a:p>
          <a:p>
            <a:pPr marL="0" indent="0">
              <a:buNone/>
            </a:pPr>
            <a:r>
              <a:rPr lang="en-IN" cap="none" dirty="0" smtClean="0"/>
              <a:t>{</a:t>
            </a:r>
          </a:p>
          <a:p>
            <a:pPr marL="0" indent="0">
              <a:buNone/>
            </a:pPr>
            <a:r>
              <a:rPr lang="en-IN" cap="none" dirty="0" err="1" smtClean="0"/>
              <a:t>Int</a:t>
            </a:r>
            <a:r>
              <a:rPr lang="en-IN" cap="none" dirty="0" smtClean="0"/>
              <a:t> result; result=</a:t>
            </a:r>
            <a:r>
              <a:rPr lang="en-IN" cap="none" dirty="0" err="1" smtClean="0"/>
              <a:t>x+y</a:t>
            </a:r>
            <a:r>
              <a:rPr lang="en-IN" cap="none" dirty="0" smtClean="0"/>
              <a:t>;</a:t>
            </a:r>
            <a:endParaRPr lang="en-IN" cap="none" dirty="0"/>
          </a:p>
          <a:p>
            <a:pPr marL="0" indent="0">
              <a:buNone/>
            </a:pPr>
            <a:r>
              <a:rPr lang="en-IN" cap="none" dirty="0" smtClean="0"/>
              <a:t>Return result;</a:t>
            </a:r>
            <a:endParaRPr lang="en-IN" cap="none" dirty="0"/>
          </a:p>
          <a:p>
            <a:pPr marL="0" indent="0">
              <a:buNone/>
            </a:pPr>
            <a:r>
              <a:rPr lang="en-IN" cap="none" dirty="0"/>
              <a:t>}</a:t>
            </a:r>
          </a:p>
          <a:p>
            <a:endParaRPr lang="en-IN" cap="none" dirty="0"/>
          </a:p>
        </p:txBody>
      </p:sp>
    </p:spTree>
    <p:extLst>
      <p:ext uri="{BB962C8B-B14F-4D97-AF65-F5344CB8AC3E}">
        <p14:creationId xmlns:p14="http://schemas.microsoft.com/office/powerpoint/2010/main" val="28566864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1F8045F-102B-4210-8914-9C48B66C6C2D}"/>
              </a:ext>
            </a:extLst>
          </p:cNvPr>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 Recursion</a:t>
            </a:r>
            <a:endParaRPr lang="en-IN"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AD93538D-7B4B-4CFD-9820-518E6EDAFBFC}"/>
              </a:ext>
            </a:extLst>
          </p:cNvPr>
          <p:cNvSpPr>
            <a:spLocks noGrp="1"/>
          </p:cNvSpPr>
          <p:nvPr>
            <p:ph idx="1"/>
          </p:nvPr>
        </p:nvSpPr>
        <p:spPr>
          <a:xfrm>
            <a:off x="926977" y="1319598"/>
            <a:ext cx="10515600" cy="4351338"/>
          </a:xfrm>
        </p:spPr>
        <p:txBody>
          <a:bodyPr>
            <a:noAutofit/>
          </a:bodyPr>
          <a:lstStyle/>
          <a:p>
            <a:r>
              <a:rPr lang="en-US" sz="1600" b="0" i="0" dirty="0">
                <a:solidFill>
                  <a:srgbClr val="000000"/>
                </a:solidFill>
                <a:effectLst/>
                <a:latin typeface="Times New Roman" panose="02020603050405020304" pitchFamily="18" charset="0"/>
                <a:cs typeface="Times New Roman" panose="02020603050405020304" pitchFamily="18" charset="0"/>
              </a:rPr>
              <a:t>Recursion is the process of repeating items in a self-similar way. In programming languages, if a program allows you to call a function inside the same function, then it is called a recursive call of the function.</a:t>
            </a:r>
          </a:p>
          <a:p>
            <a:r>
              <a:rPr lang="en-US" sz="1600" dirty="0">
                <a:solidFill>
                  <a:srgbClr val="000000"/>
                </a:solidFill>
                <a:latin typeface="Times New Roman" panose="02020603050405020304" pitchFamily="18" charset="0"/>
                <a:cs typeface="Times New Roman" panose="02020603050405020304" pitchFamily="18" charset="0"/>
              </a:rPr>
              <a:t>Recursion is the process by which a function calls itself. Because the function calls itself , there must be some condition to stop recursion; otherwise it will lead to infinite loop.</a:t>
            </a:r>
            <a:endParaRPr lang="en-IN" sz="1600" dirty="0">
              <a:solidFill>
                <a:srgbClr val="000000"/>
              </a:solidFill>
              <a:latin typeface="Times New Roman" panose="02020603050405020304" pitchFamily="18" charset="0"/>
              <a:cs typeface="Times New Roman" panose="02020603050405020304" pitchFamily="18" charset="0"/>
            </a:endParaRPr>
          </a:p>
          <a:p>
            <a:r>
              <a:rPr lang="en-US" sz="1600" dirty="0">
                <a:solidFill>
                  <a:srgbClr val="000000"/>
                </a:solidFill>
                <a:latin typeface="Times New Roman" panose="02020603050405020304" pitchFamily="18" charset="0"/>
                <a:cs typeface="Times New Roman" panose="02020603050405020304" pitchFamily="18" charset="0"/>
              </a:rPr>
              <a:t>Example syntax:</a:t>
            </a:r>
          </a:p>
          <a:p>
            <a:pPr marL="0" indent="0" algn="just">
              <a:buNone/>
            </a:pPr>
            <a:r>
              <a:rPr lang="en-US" sz="1600" dirty="0">
                <a:solidFill>
                  <a:srgbClr val="000000"/>
                </a:solidFill>
                <a:latin typeface="Times New Roman" panose="02020603050405020304" pitchFamily="18" charset="0"/>
                <a:cs typeface="Times New Roman" panose="02020603050405020304" pitchFamily="18" charset="0"/>
              </a:rPr>
              <a:t>void recursion()</a:t>
            </a:r>
          </a:p>
          <a:p>
            <a:pPr marL="0" indent="0" algn="just">
              <a:buNone/>
            </a:pPr>
            <a:r>
              <a:rPr lang="en-US" sz="1600" dirty="0">
                <a:solidFill>
                  <a:srgbClr val="000000"/>
                </a:solidFill>
                <a:latin typeface="Times New Roman" panose="02020603050405020304" pitchFamily="18" charset="0"/>
                <a:cs typeface="Times New Roman" panose="02020603050405020304" pitchFamily="18" charset="0"/>
              </a:rPr>
              <a:t>{</a:t>
            </a:r>
          </a:p>
          <a:p>
            <a:pPr marL="0" indent="0" algn="just">
              <a:buNone/>
            </a:pPr>
            <a:r>
              <a:rPr lang="en-US" sz="1600" dirty="0">
                <a:solidFill>
                  <a:srgbClr val="000000"/>
                </a:solidFill>
                <a:latin typeface="Times New Roman" panose="02020603050405020304" pitchFamily="18" charset="0"/>
                <a:cs typeface="Times New Roman" panose="02020603050405020304" pitchFamily="18" charset="0"/>
              </a:rPr>
              <a:t>recursion();///function calls itself///</a:t>
            </a:r>
          </a:p>
          <a:p>
            <a:pPr marL="0" indent="0" algn="just">
              <a:buNone/>
            </a:pPr>
            <a:r>
              <a:rPr lang="en-US" sz="1600" dirty="0">
                <a:solidFill>
                  <a:srgbClr val="000000"/>
                </a:solidFill>
                <a:latin typeface="Times New Roman" panose="02020603050405020304" pitchFamily="18" charset="0"/>
                <a:cs typeface="Times New Roman" panose="02020603050405020304" pitchFamily="18" charset="0"/>
              </a:rPr>
              <a:t>}</a:t>
            </a:r>
          </a:p>
          <a:p>
            <a:pPr marL="0" indent="0" algn="just">
              <a:buNone/>
            </a:pPr>
            <a:r>
              <a:rPr lang="en-US" sz="1600" dirty="0">
                <a:solidFill>
                  <a:srgbClr val="000000"/>
                </a:solidFill>
                <a:latin typeface="Times New Roman" panose="02020603050405020304" pitchFamily="18" charset="0"/>
                <a:cs typeface="Times New Roman" panose="02020603050405020304" pitchFamily="18" charset="0"/>
              </a:rPr>
              <a:t>void main()</a:t>
            </a:r>
          </a:p>
          <a:p>
            <a:pPr marL="0" indent="0" algn="just">
              <a:buNone/>
            </a:pPr>
            <a:r>
              <a:rPr lang="en-US" sz="1600" dirty="0">
                <a:solidFill>
                  <a:srgbClr val="000000"/>
                </a:solidFill>
                <a:latin typeface="Times New Roman" panose="02020603050405020304" pitchFamily="18" charset="0"/>
                <a:cs typeface="Times New Roman" panose="02020603050405020304" pitchFamily="18" charset="0"/>
              </a:rPr>
              <a:t>{</a:t>
            </a:r>
          </a:p>
          <a:p>
            <a:pPr marL="0" indent="0" algn="just">
              <a:buNone/>
            </a:pPr>
            <a:r>
              <a:rPr lang="en-US" sz="1600" dirty="0">
                <a:solidFill>
                  <a:srgbClr val="000000"/>
                </a:solidFill>
                <a:latin typeface="Times New Roman" panose="02020603050405020304" pitchFamily="18" charset="0"/>
                <a:cs typeface="Times New Roman" panose="02020603050405020304" pitchFamily="18" charset="0"/>
              </a:rPr>
              <a:t>recursion();</a:t>
            </a:r>
          </a:p>
          <a:p>
            <a:pPr marL="0" indent="0" algn="just">
              <a:buNone/>
            </a:pPr>
            <a:r>
              <a:rPr lang="en-US" sz="1600" dirty="0">
                <a:solidFill>
                  <a:srgbClr val="000000"/>
                </a:solidFill>
                <a:latin typeface="Times New Roman" panose="02020603050405020304" pitchFamily="18" charset="0"/>
                <a:cs typeface="Times New Roman" panose="02020603050405020304" pitchFamily="18" charset="0"/>
              </a:rPr>
              <a:t>}</a:t>
            </a:r>
            <a:endParaRPr lang="en-IN" sz="1600" dirty="0">
              <a:solidFill>
                <a:srgbClr val="000000"/>
              </a:solidFill>
              <a:latin typeface="Times New Roman" panose="02020603050405020304" pitchFamily="18" charset="0"/>
              <a:cs typeface="Times New Roman" panose="02020603050405020304" pitchFamily="18" charset="0"/>
            </a:endParaRPr>
          </a:p>
          <a:p>
            <a:r>
              <a:rPr lang="en-US" sz="1600" b="0" i="0" dirty="0">
                <a:solidFill>
                  <a:srgbClr val="000000"/>
                </a:solidFill>
                <a:effectLst/>
                <a:latin typeface="Times New Roman" panose="02020603050405020304" pitchFamily="18" charset="0"/>
                <a:cs typeface="Times New Roman" panose="02020603050405020304" pitchFamily="18" charset="0"/>
              </a:rPr>
              <a:t>Recursive functions are very useful to solve many mathematical problems, such as calculating the factorial of a number, generating Fibonacci series, etc.</a:t>
            </a:r>
            <a:endParaRPr lang="en-IN" sz="1600" dirty="0">
              <a:solidFill>
                <a:srgbClr val="000000"/>
              </a:solidFill>
              <a:latin typeface="Times New Roman" panose="02020603050405020304" pitchFamily="18" charset="0"/>
              <a:cs typeface="Times New Roman" panose="02020603050405020304" pitchFamily="18" charset="0"/>
            </a:endParaRPr>
          </a:p>
          <a:p>
            <a:pPr marL="914400" lvl="2" indent="0" algn="ctr">
              <a:buNone/>
            </a:pPr>
            <a:endParaRPr lang="en-US" sz="16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3024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4AF9149-6655-4857-AB8C-5294864779ED}"/>
              </a:ext>
            </a:extLst>
          </p:cNvPr>
          <p:cNvSpPr>
            <a:spLocks noGrp="1"/>
          </p:cNvSpPr>
          <p:nvPr>
            <p:ph type="title"/>
          </p:nvPr>
        </p:nvSpPr>
        <p:spPr>
          <a:xfrm>
            <a:off x="838200" y="365125"/>
            <a:ext cx="10515600" cy="1325563"/>
          </a:xfrm>
        </p:spPr>
        <p:txBody>
          <a:bodyPr>
            <a:normAutofit/>
          </a:bodyPr>
          <a:lstStyle/>
          <a:p>
            <a:r>
              <a:rPr lang="en-US" sz="4000" dirty="0">
                <a:latin typeface="Times New Roman" panose="02020603050405020304" pitchFamily="18" charset="0"/>
                <a:cs typeface="Times New Roman" panose="02020603050405020304" pitchFamily="18" charset="0"/>
              </a:rPr>
              <a:t>Working of recursion</a:t>
            </a:r>
            <a:endParaRPr lang="en-IN" sz="4000" dirty="0">
              <a:latin typeface="Times New Roman" panose="02020603050405020304" pitchFamily="18" charset="0"/>
              <a:cs typeface="Times New Roman" panose="02020603050405020304" pitchFamily="18" charset="0"/>
            </a:endParaRPr>
          </a:p>
        </p:txBody>
      </p:sp>
      <p:pic>
        <p:nvPicPr>
          <p:cNvPr id="4" name="Content Placeholder 3" descr="How recursion works in C programming?">
            <a:extLst>
              <a:ext uri="{FF2B5EF4-FFF2-40B4-BE49-F238E27FC236}">
                <a16:creationId xmlns="" xmlns:a16="http://schemas.microsoft.com/office/drawing/2014/main" id="{06D215ED-8401-4F9F-A103-37DA626961AF}"/>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3714750" y="2001044"/>
            <a:ext cx="4762500" cy="4000500"/>
          </a:xfrm>
          <a:prstGeom prst="rect">
            <a:avLst/>
          </a:prstGeom>
          <a:noFill/>
          <a:ln>
            <a:noFill/>
          </a:ln>
        </p:spPr>
      </p:pic>
    </p:spTree>
    <p:extLst>
      <p:ext uri="{BB962C8B-B14F-4D97-AF65-F5344CB8AC3E}">
        <p14:creationId xmlns:p14="http://schemas.microsoft.com/office/powerpoint/2010/main" val="35734266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8CB2D44-9F26-4744-8440-52CE89482556}"/>
              </a:ext>
            </a:extLst>
          </p:cNvPr>
          <p:cNvSpPr>
            <a:spLocks noGrp="1"/>
          </p:cNvSpPr>
          <p:nvPr>
            <p:ph type="title"/>
          </p:nvPr>
        </p:nvSpPr>
        <p:spPr>
          <a:xfrm>
            <a:off x="699856" y="74565"/>
            <a:ext cx="10515600" cy="1325563"/>
          </a:xfrm>
        </p:spPr>
        <p:txBody>
          <a:bodyPr>
            <a:normAutofit/>
          </a:bodyPr>
          <a:lstStyle/>
          <a:p>
            <a:r>
              <a:rPr lang="en-IN" sz="4000" b="0" i="0" dirty="0">
                <a:effectLst/>
                <a:latin typeface="Times New Roman" panose="02020603050405020304" pitchFamily="18" charset="0"/>
                <a:cs typeface="Times New Roman" panose="02020603050405020304" pitchFamily="18" charset="0"/>
              </a:rPr>
              <a:t>Number Factorial</a:t>
            </a:r>
            <a:br>
              <a:rPr lang="en-IN" sz="4000" b="0" i="0" dirty="0">
                <a:effectLst/>
                <a:latin typeface="Times New Roman" panose="02020603050405020304" pitchFamily="18" charset="0"/>
                <a:cs typeface="Times New Roman" panose="02020603050405020304" pitchFamily="18" charset="0"/>
              </a:rPr>
            </a:br>
            <a:endParaRPr lang="en-IN"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B90FB790-8303-4C07-AE36-A648CB5BB8B3}"/>
              </a:ext>
            </a:extLst>
          </p:cNvPr>
          <p:cNvSpPr>
            <a:spLocks noGrp="1"/>
          </p:cNvSpPr>
          <p:nvPr>
            <p:ph idx="4294967295"/>
          </p:nvPr>
        </p:nvSpPr>
        <p:spPr>
          <a:xfrm>
            <a:off x="699856" y="737345"/>
            <a:ext cx="10515600" cy="5921031"/>
          </a:xfrm>
          <a:prstGeom prst="rect">
            <a:avLst/>
          </a:prstGeom>
        </p:spPr>
        <p:txBody>
          <a:bodyPr>
            <a:noAutofit/>
          </a:bodyPr>
          <a:lstStyle/>
          <a:p>
            <a:r>
              <a:rPr lang="en-US" sz="1600" dirty="0">
                <a:solidFill>
                  <a:srgbClr val="000000"/>
                </a:solidFill>
                <a:latin typeface="Times New Roman" panose="02020603050405020304" pitchFamily="18" charset="0"/>
                <a:cs typeface="Times New Roman" panose="02020603050405020304" pitchFamily="18" charset="0"/>
              </a:rPr>
              <a:t>C</a:t>
            </a:r>
            <a:r>
              <a:rPr lang="en-US" sz="1600" b="0" i="0" dirty="0">
                <a:solidFill>
                  <a:srgbClr val="000000"/>
                </a:solidFill>
                <a:effectLst/>
                <a:latin typeface="Times New Roman" panose="02020603050405020304" pitchFamily="18" charset="0"/>
                <a:cs typeface="Times New Roman" panose="02020603050405020304" pitchFamily="18" charset="0"/>
              </a:rPr>
              <a:t>alculates the factorial of a given number using a recursive function.</a:t>
            </a:r>
          </a:p>
          <a:p>
            <a:pPr marL="0" indent="0">
              <a:buNone/>
            </a:pPr>
            <a:r>
              <a:rPr lang="en-IN" sz="1600" dirty="0">
                <a:latin typeface="Times New Roman" panose="02020603050405020304" pitchFamily="18" charset="0"/>
                <a:cs typeface="Times New Roman" panose="02020603050405020304" pitchFamily="18" charset="0"/>
              </a:rPr>
              <a:t>#include &lt;stdio.h&gt;</a:t>
            </a:r>
          </a:p>
          <a:p>
            <a:pPr marL="0" indent="0">
              <a:buNone/>
            </a:pPr>
            <a:r>
              <a:rPr lang="en-IN" sz="1600" dirty="0">
                <a:latin typeface="Times New Roman" panose="02020603050405020304" pitchFamily="18" charset="0"/>
                <a:cs typeface="Times New Roman" panose="02020603050405020304" pitchFamily="18" charset="0"/>
              </a:rPr>
              <a:t>int factorial(int i) {</a:t>
            </a:r>
          </a:p>
          <a:p>
            <a:pPr marL="0" indent="0">
              <a:buNone/>
            </a:pPr>
            <a:r>
              <a:rPr lang="en-IN" sz="1600" dirty="0">
                <a:latin typeface="Times New Roman" panose="02020603050405020304" pitchFamily="18" charset="0"/>
                <a:cs typeface="Times New Roman" panose="02020603050405020304" pitchFamily="18" charset="0"/>
              </a:rPr>
              <a:t>   if(i &lt;= 1) {</a:t>
            </a:r>
          </a:p>
          <a:p>
            <a:pPr marL="0" indent="0">
              <a:buNone/>
            </a:pPr>
            <a:r>
              <a:rPr lang="en-IN" sz="1600" dirty="0">
                <a:latin typeface="Times New Roman" panose="02020603050405020304" pitchFamily="18" charset="0"/>
                <a:cs typeface="Times New Roman" panose="02020603050405020304" pitchFamily="18" charset="0"/>
              </a:rPr>
              <a:t>      return 1;</a:t>
            </a:r>
          </a:p>
          <a:p>
            <a:pPr marL="0" indent="0">
              <a:buNone/>
            </a:pPr>
            <a:r>
              <a:rPr lang="en-IN" sz="1600" dirty="0">
                <a:latin typeface="Times New Roman" panose="02020603050405020304" pitchFamily="18" charset="0"/>
                <a:cs typeface="Times New Roman" panose="02020603050405020304" pitchFamily="18" charset="0"/>
              </a:rPr>
              <a:t>   }</a:t>
            </a:r>
          </a:p>
          <a:p>
            <a:pPr marL="0" indent="0">
              <a:buNone/>
            </a:pPr>
            <a:r>
              <a:rPr lang="en-IN" sz="1600" dirty="0">
                <a:latin typeface="Times New Roman" panose="02020603050405020304" pitchFamily="18" charset="0"/>
                <a:cs typeface="Times New Roman" panose="02020603050405020304" pitchFamily="18" charset="0"/>
              </a:rPr>
              <a:t>   return i * factorial(i - 1);</a:t>
            </a:r>
          </a:p>
          <a:p>
            <a:pPr marL="0" indent="0">
              <a:buNone/>
            </a:pPr>
            <a:r>
              <a:rPr lang="en-IN" sz="1600" dirty="0">
                <a:latin typeface="Times New Roman" panose="02020603050405020304" pitchFamily="18" charset="0"/>
                <a:cs typeface="Times New Roman" panose="02020603050405020304" pitchFamily="18" charset="0"/>
              </a:rPr>
              <a:t>}</a:t>
            </a:r>
          </a:p>
          <a:p>
            <a:pPr marL="0" indent="0">
              <a:buNone/>
            </a:pPr>
            <a:r>
              <a:rPr lang="en-IN" sz="1600" dirty="0">
                <a:latin typeface="Times New Roman" panose="02020603050405020304" pitchFamily="18" charset="0"/>
                <a:cs typeface="Times New Roman" panose="02020603050405020304" pitchFamily="18" charset="0"/>
              </a:rPr>
              <a:t>void  main() {</a:t>
            </a:r>
          </a:p>
          <a:p>
            <a:pPr marL="0" indent="0">
              <a:buNone/>
            </a:pPr>
            <a:r>
              <a:rPr lang="en-IN" sz="1600" dirty="0">
                <a:latin typeface="Times New Roman" panose="02020603050405020304" pitchFamily="18" charset="0"/>
                <a:cs typeface="Times New Roman" panose="02020603050405020304" pitchFamily="18" charset="0"/>
              </a:rPr>
              <a:t>   int i;</a:t>
            </a:r>
          </a:p>
          <a:p>
            <a:pPr marL="0" indent="0">
              <a:buNone/>
            </a:pPr>
            <a:r>
              <a:rPr lang="en-IN" sz="1600" dirty="0">
                <a:latin typeface="Times New Roman" panose="02020603050405020304" pitchFamily="18" charset="0"/>
                <a:cs typeface="Times New Roman" panose="02020603050405020304" pitchFamily="18" charset="0"/>
              </a:rPr>
              <a:t>   printf("enter number");</a:t>
            </a:r>
          </a:p>
          <a:p>
            <a:pPr marL="0" indent="0">
              <a:buNone/>
            </a:pPr>
            <a:r>
              <a:rPr lang="en-IN" sz="1600" dirty="0">
                <a:latin typeface="Times New Roman" panose="02020603050405020304" pitchFamily="18" charset="0"/>
                <a:cs typeface="Times New Roman" panose="02020603050405020304" pitchFamily="18" charset="0"/>
              </a:rPr>
              <a:t>   scanf("%</a:t>
            </a:r>
            <a:r>
              <a:rPr lang="en-IN" sz="1600" dirty="0" err="1">
                <a:latin typeface="Times New Roman" panose="02020603050405020304" pitchFamily="18" charset="0"/>
                <a:cs typeface="Times New Roman" panose="02020603050405020304" pitchFamily="18" charset="0"/>
              </a:rPr>
              <a:t>d",&amp;i</a:t>
            </a:r>
            <a:r>
              <a:rPr lang="en-IN" sz="1600" dirty="0">
                <a:latin typeface="Times New Roman" panose="02020603050405020304" pitchFamily="18" charset="0"/>
                <a:cs typeface="Times New Roman" panose="02020603050405020304" pitchFamily="18" charset="0"/>
              </a:rPr>
              <a:t>);</a:t>
            </a:r>
          </a:p>
          <a:p>
            <a:pPr marL="0" indent="0">
              <a:buNone/>
            </a:pPr>
            <a:r>
              <a:rPr lang="en-IN" sz="1600" dirty="0">
                <a:latin typeface="Times New Roman" panose="02020603050405020304" pitchFamily="18" charset="0"/>
                <a:cs typeface="Times New Roman" panose="02020603050405020304" pitchFamily="18" charset="0"/>
              </a:rPr>
              <a:t>   printf("Factorial of %d is %d\n", i, factorial(i));</a:t>
            </a:r>
          </a:p>
          <a:p>
            <a:pPr marL="0" indent="0">
              <a:buNone/>
            </a:pPr>
            <a:r>
              <a:rPr lang="en-IN" sz="1600" dirty="0">
                <a:latin typeface="Times New Roman" panose="02020603050405020304" pitchFamily="18" charset="0"/>
                <a:cs typeface="Times New Roman" panose="02020603050405020304" pitchFamily="18" charset="0"/>
              </a:rPr>
              <a:t>}</a:t>
            </a:r>
          </a:p>
          <a:p>
            <a:pPr marL="0" indent="0">
              <a:buNone/>
            </a:pPr>
            <a:endParaRPr lang="en-IN" sz="16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8201800" y="2451350"/>
            <a:ext cx="3013656" cy="923330"/>
          </a:xfrm>
          <a:prstGeom prst="rect">
            <a:avLst/>
          </a:prstGeom>
          <a:noFill/>
        </p:spPr>
        <p:txBody>
          <a:bodyPr wrap="square" rtlCol="0">
            <a:spAutoFit/>
          </a:bodyPr>
          <a:lstStyle/>
          <a:p>
            <a:r>
              <a:rPr lang="en-IN">
                <a:latin typeface="Times New Roman" panose="02020603050405020304" pitchFamily="18" charset="0"/>
                <a:cs typeface="Times New Roman" panose="02020603050405020304" pitchFamily="18" charset="0"/>
              </a:rPr>
              <a:t>Output:</a:t>
            </a:r>
          </a:p>
          <a:p>
            <a:r>
              <a:rPr lang="en-US">
                <a:latin typeface="Times New Roman" panose="02020603050405020304" pitchFamily="18" charset="0"/>
                <a:cs typeface="Times New Roman" panose="02020603050405020304" pitchFamily="18" charset="0"/>
              </a:rPr>
              <a:t>enter number2</a:t>
            </a:r>
          </a:p>
          <a:p>
            <a:r>
              <a:rPr lang="en-US">
                <a:latin typeface="Times New Roman" panose="02020603050405020304" pitchFamily="18" charset="0"/>
                <a:cs typeface="Times New Roman" panose="02020603050405020304" pitchFamily="18" charset="0"/>
              </a:rPr>
              <a:t>Factorial of 2 is 2</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81649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0628C48-20F4-404D-824C-2B829DDE41C7}"/>
              </a:ext>
            </a:extLst>
          </p:cNvPr>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Types of recursion:</a:t>
            </a:r>
            <a:endParaRPr lang="en-IN"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3DA60941-F90D-46F4-809F-11165D91DFFC}"/>
              </a:ext>
            </a:extLst>
          </p:cNvPr>
          <p:cNvSpPr>
            <a:spLocks noGrp="1"/>
          </p:cNvSpPr>
          <p:nvPr>
            <p:ph idx="4294967295"/>
          </p:nvPr>
        </p:nvSpPr>
        <p:spPr>
          <a:xfrm>
            <a:off x="838200" y="1852258"/>
            <a:ext cx="10515600" cy="4351338"/>
          </a:xfrm>
          <a:prstGeom prst="rect">
            <a:avLst/>
          </a:prstGeom>
        </p:spPr>
        <p:txBody>
          <a:bodyPr>
            <a:normAutofit/>
          </a:bodyPr>
          <a:lstStyle/>
          <a:p>
            <a:pPr marL="514350" indent="-514350">
              <a:buFont typeface="+mj-lt"/>
              <a:buAutoNum type="arabicPeriod"/>
            </a:pPr>
            <a:r>
              <a:rPr lang="en-US" sz="2000" dirty="0">
                <a:latin typeface="Times New Roman" panose="02020603050405020304" pitchFamily="18" charset="0"/>
                <a:cs typeface="Times New Roman" panose="02020603050405020304" pitchFamily="18" charset="0"/>
              </a:rPr>
              <a:t>Direct Recursion</a:t>
            </a:r>
          </a:p>
          <a:p>
            <a:pPr marL="514350" indent="-514350">
              <a:buFont typeface="+mj-lt"/>
              <a:buAutoNum type="arabicPeriod"/>
            </a:pPr>
            <a:r>
              <a:rPr lang="en-US" sz="2000" dirty="0">
                <a:latin typeface="Times New Roman" panose="02020603050405020304" pitchFamily="18" charset="0"/>
                <a:cs typeface="Times New Roman" panose="02020603050405020304" pitchFamily="18" charset="0"/>
              </a:rPr>
              <a:t>Indirect Recursion</a:t>
            </a:r>
          </a:p>
          <a:p>
            <a:pPr marL="0" indent="0">
              <a:buNone/>
            </a:pP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06556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590222-5B66-4D8E-8D51-2C3EEA7960D0}"/>
              </a:ext>
            </a:extLst>
          </p:cNvPr>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Direct Recursion</a:t>
            </a:r>
            <a:endParaRPr lang="en-IN"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B51E38A9-63F5-4AEC-87AC-D9BF07AEC190}"/>
              </a:ext>
            </a:extLst>
          </p:cNvPr>
          <p:cNvSpPr>
            <a:spLocks noGrp="1"/>
          </p:cNvSpPr>
          <p:nvPr>
            <p:ph idx="4294967295"/>
          </p:nvPr>
        </p:nvSpPr>
        <p:spPr>
          <a:xfrm>
            <a:off x="838200" y="1825625"/>
            <a:ext cx="10515600" cy="4351338"/>
          </a:xfrm>
          <a:prstGeom prst="rect">
            <a:avLst/>
          </a:prstGeom>
        </p:spPr>
        <p:txBody>
          <a:bodyPr>
            <a:noAutofit/>
          </a:bodyPr>
          <a:lstStyle/>
          <a:p>
            <a:r>
              <a:rPr lang="en-US" sz="1600" b="0" i="0" dirty="0">
                <a:solidFill>
                  <a:srgbClr val="273239"/>
                </a:solidFill>
                <a:effectLst/>
                <a:latin typeface="Times New Roman" panose="02020603050405020304" pitchFamily="18" charset="0"/>
                <a:cs typeface="Times New Roman" panose="02020603050405020304" pitchFamily="18" charset="0"/>
              </a:rPr>
              <a:t>A function fun is called direct recursive if it calls the same function fun. </a:t>
            </a:r>
          </a:p>
          <a:p>
            <a:pPr fontAlgn="base">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N" sz="1600" spc="10" dirty="0">
                <a:solidFill>
                  <a:srgbClr val="273239"/>
                </a:solidFill>
                <a:effectLst/>
                <a:latin typeface="Times New Roman" panose="02020603050405020304" pitchFamily="18" charset="0"/>
                <a:ea typeface="Times New Roman" panose="02020603050405020304" pitchFamily="18" charset="0"/>
                <a:cs typeface="Times New Roman" panose="02020603050405020304" pitchFamily="18" charset="0"/>
              </a:rPr>
              <a:t>An example of direct recursion:</a:t>
            </a:r>
            <a:endParaRPr lang="en-IN"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fontAlgn="base">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N" sz="1600" spc="10" dirty="0">
                <a:solidFill>
                  <a:srgbClr val="273239"/>
                </a:solidFill>
                <a:effectLst/>
                <a:latin typeface="Times New Roman" panose="02020603050405020304" pitchFamily="18" charset="0"/>
                <a:ea typeface="Times New Roman" panose="02020603050405020304" pitchFamily="18" charset="0"/>
                <a:cs typeface="Times New Roman" panose="02020603050405020304" pitchFamily="18" charset="0"/>
              </a:rPr>
              <a:t>void </a:t>
            </a:r>
            <a:r>
              <a:rPr lang="en-IN" sz="1600" spc="10" dirty="0" err="1">
                <a:solidFill>
                  <a:srgbClr val="273239"/>
                </a:solidFill>
                <a:effectLst/>
                <a:latin typeface="Times New Roman" panose="02020603050405020304" pitchFamily="18" charset="0"/>
                <a:ea typeface="Times New Roman" panose="02020603050405020304" pitchFamily="18" charset="0"/>
                <a:cs typeface="Times New Roman" panose="02020603050405020304" pitchFamily="18" charset="0"/>
              </a:rPr>
              <a:t>directRecFun</a:t>
            </a:r>
            <a:r>
              <a:rPr lang="en-IN" sz="1600" spc="10" dirty="0">
                <a:solidFill>
                  <a:srgbClr val="273239"/>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fontAlgn="base">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N" sz="1600" spc="10" dirty="0">
                <a:solidFill>
                  <a:srgbClr val="273239"/>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fontAlgn="base">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N" sz="1600" spc="10" dirty="0">
                <a:solidFill>
                  <a:srgbClr val="273239"/>
                </a:solidFill>
                <a:effectLst/>
                <a:latin typeface="Times New Roman" panose="02020603050405020304" pitchFamily="18" charset="0"/>
                <a:ea typeface="Times New Roman" panose="02020603050405020304" pitchFamily="18" charset="0"/>
                <a:cs typeface="Times New Roman" panose="02020603050405020304" pitchFamily="18" charset="0"/>
              </a:rPr>
              <a:t>    // Some code....</a:t>
            </a:r>
            <a:endParaRPr lang="en-IN"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fontAlgn="base">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N" sz="1600" spc="10" dirty="0">
                <a:solidFill>
                  <a:srgbClr val="27323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600" spc="10" dirty="0" err="1">
                <a:solidFill>
                  <a:srgbClr val="273239"/>
                </a:solidFill>
                <a:effectLst/>
                <a:latin typeface="Times New Roman" panose="02020603050405020304" pitchFamily="18" charset="0"/>
                <a:ea typeface="Times New Roman" panose="02020603050405020304" pitchFamily="18" charset="0"/>
                <a:cs typeface="Times New Roman" panose="02020603050405020304" pitchFamily="18" charset="0"/>
              </a:rPr>
              <a:t>directRecFun</a:t>
            </a:r>
            <a:r>
              <a:rPr lang="en-IN" sz="1600" spc="10" dirty="0">
                <a:solidFill>
                  <a:srgbClr val="273239"/>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fontAlgn="base">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N" sz="1600" spc="10" dirty="0">
                <a:solidFill>
                  <a:srgbClr val="273239"/>
                </a:solidFill>
                <a:effectLst/>
                <a:latin typeface="Times New Roman" panose="02020603050405020304" pitchFamily="18" charset="0"/>
                <a:ea typeface="Times New Roman" panose="02020603050405020304" pitchFamily="18" charset="0"/>
                <a:cs typeface="Times New Roman" panose="02020603050405020304" pitchFamily="18" charset="0"/>
              </a:rPr>
              <a:t>    // Some code...</a:t>
            </a:r>
            <a:endParaRPr lang="en-IN"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fontAlgn="base">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N" sz="1600" spc="10" dirty="0">
                <a:solidFill>
                  <a:srgbClr val="273239"/>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IN"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0491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363023"/>
            <a:ext cx="10364451" cy="591717"/>
          </a:xfrm>
        </p:spPr>
        <p:txBody>
          <a:bodyPr/>
          <a:lstStyle/>
          <a:p>
            <a:pPr algn="l"/>
            <a:r>
              <a:rPr lang="en-IN" dirty="0" smtClean="0"/>
              <a:t>Definition of function</a:t>
            </a:r>
            <a:endParaRPr lang="en-IN" dirty="0"/>
          </a:p>
        </p:txBody>
      </p:sp>
      <p:sp>
        <p:nvSpPr>
          <p:cNvPr id="7" name="Content Placeholder 6"/>
          <p:cNvSpPr>
            <a:spLocks noGrp="1"/>
          </p:cNvSpPr>
          <p:nvPr>
            <p:ph sz="quarter" idx="13"/>
          </p:nvPr>
        </p:nvSpPr>
        <p:spPr>
          <a:xfrm>
            <a:off x="913774" y="954740"/>
            <a:ext cx="10363825" cy="5472954"/>
          </a:xfrm>
        </p:spPr>
        <p:txBody>
          <a:bodyPr>
            <a:normAutofit/>
          </a:bodyPr>
          <a:lstStyle/>
          <a:p>
            <a:pPr>
              <a:lnSpc>
                <a:spcPct val="100000"/>
              </a:lnSpc>
            </a:pPr>
            <a:r>
              <a:rPr lang="en-GB" sz="1800" cap="none" dirty="0" smtClean="0">
                <a:latin typeface="Times New Roman" panose="02020603050405020304" pitchFamily="18" charset="0"/>
                <a:cs typeface="Times New Roman" panose="02020603050405020304" pitchFamily="18" charset="0"/>
              </a:rPr>
              <a:t>we </a:t>
            </a:r>
            <a:r>
              <a:rPr lang="en-GB" sz="1800" cap="none" dirty="0">
                <a:latin typeface="Times New Roman" panose="02020603050405020304" pitchFamily="18" charset="0"/>
                <a:cs typeface="Times New Roman" panose="02020603050405020304" pitchFamily="18" charset="0"/>
              </a:rPr>
              <a:t>can say that the collection of functions creates a program. </a:t>
            </a:r>
            <a:endParaRPr lang="en-GB" sz="1800" cap="none" dirty="0" smtClean="0">
              <a:latin typeface="Times New Roman" panose="02020603050405020304" pitchFamily="18" charset="0"/>
              <a:cs typeface="Times New Roman" panose="02020603050405020304" pitchFamily="18" charset="0"/>
            </a:endParaRPr>
          </a:p>
          <a:p>
            <a:pPr marL="0" indent="0">
              <a:lnSpc>
                <a:spcPct val="100000"/>
              </a:lnSpc>
              <a:buNone/>
            </a:pPr>
            <a:r>
              <a:rPr lang="en-IN" sz="1800" b="1" cap="none" dirty="0" smtClean="0">
                <a:latin typeface="Times New Roman" panose="02020603050405020304" pitchFamily="18" charset="0"/>
                <a:cs typeface="Times New Roman" panose="02020603050405020304" pitchFamily="18" charset="0"/>
              </a:rPr>
              <a:t>Syntax:</a:t>
            </a:r>
          </a:p>
          <a:p>
            <a:pPr marL="0" indent="0">
              <a:lnSpc>
                <a:spcPct val="100000"/>
              </a:lnSpc>
              <a:buNone/>
            </a:pPr>
            <a:r>
              <a:rPr lang="en-IN" sz="1800" cap="none" dirty="0">
                <a:latin typeface="Times New Roman" panose="02020603050405020304" pitchFamily="18" charset="0"/>
                <a:cs typeface="Times New Roman" panose="02020603050405020304" pitchFamily="18" charset="0"/>
              </a:rPr>
              <a:t>t</a:t>
            </a:r>
            <a:r>
              <a:rPr lang="en-IN" sz="1800" cap="none" dirty="0" smtClean="0">
                <a:latin typeface="Times New Roman" panose="02020603050405020304" pitchFamily="18" charset="0"/>
                <a:cs typeface="Times New Roman" panose="02020603050405020304" pitchFamily="18" charset="0"/>
              </a:rPr>
              <a:t>ype function_name(argument(s))</a:t>
            </a:r>
          </a:p>
          <a:p>
            <a:pPr marL="0" indent="0">
              <a:lnSpc>
                <a:spcPct val="100000"/>
              </a:lnSpc>
              <a:buNone/>
            </a:pPr>
            <a:r>
              <a:rPr lang="en-IN" sz="1800" cap="none" dirty="0" smtClean="0">
                <a:latin typeface="Times New Roman" panose="02020603050405020304" pitchFamily="18" charset="0"/>
                <a:cs typeface="Times New Roman" panose="02020603050405020304" pitchFamily="18" charset="0"/>
              </a:rPr>
              <a:t>{</a:t>
            </a:r>
          </a:p>
          <a:p>
            <a:pPr marL="0" indent="0">
              <a:lnSpc>
                <a:spcPct val="100000"/>
              </a:lnSpc>
              <a:buNone/>
            </a:pPr>
            <a:r>
              <a:rPr lang="en-IN" sz="1800" cap="none" dirty="0">
                <a:latin typeface="Times New Roman" panose="02020603050405020304" pitchFamily="18" charset="0"/>
                <a:cs typeface="Times New Roman" panose="02020603050405020304" pitchFamily="18" charset="0"/>
              </a:rPr>
              <a:t> </a:t>
            </a:r>
            <a:r>
              <a:rPr lang="en-IN" sz="1800" cap="none" dirty="0" smtClean="0">
                <a:latin typeface="Times New Roman" panose="02020603050405020304" pitchFamily="18" charset="0"/>
                <a:cs typeface="Times New Roman" panose="02020603050405020304" pitchFamily="18" charset="0"/>
              </a:rPr>
              <a:t>         statement(s);</a:t>
            </a:r>
          </a:p>
          <a:p>
            <a:pPr marL="0" indent="0">
              <a:lnSpc>
                <a:spcPct val="100000"/>
              </a:lnSpc>
              <a:buNone/>
            </a:pPr>
            <a:r>
              <a:rPr lang="en-IN" sz="1800" cap="none" dirty="0" smtClean="0">
                <a:latin typeface="Times New Roman" panose="02020603050405020304" pitchFamily="18" charset="0"/>
                <a:cs typeface="Times New Roman" panose="02020603050405020304" pitchFamily="18" charset="0"/>
              </a:rPr>
              <a:t>}</a:t>
            </a:r>
          </a:p>
          <a:p>
            <a:pPr>
              <a:lnSpc>
                <a:spcPct val="100000"/>
              </a:lnSpc>
            </a:pPr>
            <a:r>
              <a:rPr lang="en-IN" sz="1800" cap="none" dirty="0">
                <a:latin typeface="Times New Roman" panose="02020603050405020304" pitchFamily="18" charset="0"/>
                <a:cs typeface="Times New Roman" panose="02020603050405020304" pitchFamily="18" charset="0"/>
              </a:rPr>
              <a:t>T</a:t>
            </a:r>
            <a:r>
              <a:rPr lang="en-IN" sz="1800" cap="none" dirty="0" smtClean="0">
                <a:latin typeface="Times New Roman" panose="02020603050405020304" pitchFamily="18" charset="0"/>
                <a:cs typeface="Times New Roman" panose="02020603050405020304" pitchFamily="18" charset="0"/>
              </a:rPr>
              <a:t>he statement(s) within {} symbols indicate the body of a function. here, the actual logic of the work of function is implemented.</a:t>
            </a:r>
          </a:p>
          <a:p>
            <a:pPr>
              <a:lnSpc>
                <a:spcPct val="100000"/>
              </a:lnSpc>
            </a:pPr>
            <a:r>
              <a:rPr lang="en-IN" sz="1800" cap="none" dirty="0" smtClean="0">
                <a:latin typeface="Times New Roman" panose="02020603050405020304" pitchFamily="18" charset="0"/>
                <a:cs typeface="Times New Roman" panose="02020603050405020304" pitchFamily="18" charset="0"/>
              </a:rPr>
              <a:t>If the return type is not mentioned, then by default it is taken as int.we can not define function inside function but we can call one function to another.</a:t>
            </a:r>
          </a:p>
          <a:p>
            <a:pPr>
              <a:lnSpc>
                <a:spcPct val="100000"/>
              </a:lnSpc>
            </a:pPr>
            <a:r>
              <a:rPr lang="en-IN" sz="1800" cap="none" dirty="0" smtClean="0">
                <a:latin typeface="Times New Roman" panose="02020603050405020304" pitchFamily="18" charset="0"/>
                <a:cs typeface="Times New Roman" panose="02020603050405020304" pitchFamily="18" charset="0"/>
              </a:rPr>
              <a:t>If function return type is other than void, there must be return statement in the function.</a:t>
            </a:r>
          </a:p>
          <a:p>
            <a:pPr>
              <a:lnSpc>
                <a:spcPct val="100000"/>
              </a:lnSpc>
            </a:pPr>
            <a:endParaRPr lang="en-IN" sz="1800" cap="none" dirty="0" smtClean="0">
              <a:latin typeface="Times New Roman" panose="02020603050405020304" pitchFamily="18" charset="0"/>
              <a:cs typeface="Times New Roman" panose="02020603050405020304" pitchFamily="18" charset="0"/>
            </a:endParaRPr>
          </a:p>
          <a:p>
            <a:endParaRPr lang="en-IN" sz="18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72947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0A526FB-2ED6-4E5B-9241-E58FD3220E83}"/>
              </a:ext>
            </a:extLst>
          </p:cNvPr>
          <p:cNvSpPr>
            <a:spLocks noGrp="1"/>
          </p:cNvSpPr>
          <p:nvPr>
            <p:ph type="title"/>
          </p:nvPr>
        </p:nvSpPr>
        <p:spPr>
          <a:xfrm>
            <a:off x="918328" y="283666"/>
            <a:ext cx="10364451" cy="709959"/>
          </a:xfrm>
        </p:spPr>
        <p:txBody>
          <a:bodyPr>
            <a:normAutofit/>
          </a:bodyPr>
          <a:lstStyle/>
          <a:p>
            <a:r>
              <a:rPr lang="en-US" sz="4000" dirty="0">
                <a:latin typeface="Times New Roman" panose="02020603050405020304" pitchFamily="18" charset="0"/>
                <a:cs typeface="Times New Roman" panose="02020603050405020304" pitchFamily="18" charset="0"/>
              </a:rPr>
              <a:t>Indirect recursion</a:t>
            </a:r>
            <a:endParaRPr lang="en-IN"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5F8097A9-9B00-4E3F-A306-9CD2D610CD8F}"/>
              </a:ext>
            </a:extLst>
          </p:cNvPr>
          <p:cNvSpPr>
            <a:spLocks noGrp="1"/>
          </p:cNvSpPr>
          <p:nvPr>
            <p:ph idx="4294967295"/>
          </p:nvPr>
        </p:nvSpPr>
        <p:spPr>
          <a:xfrm>
            <a:off x="767179" y="1328476"/>
            <a:ext cx="10515600" cy="5432932"/>
          </a:xfrm>
          <a:prstGeom prst="rect">
            <a:avLst/>
          </a:prstGeom>
        </p:spPr>
        <p:txBody>
          <a:bodyPr>
            <a:noAutofit/>
          </a:bodyPr>
          <a:lstStyle/>
          <a:p>
            <a:r>
              <a:rPr lang="en-US" sz="1600" b="0" i="0" dirty="0">
                <a:solidFill>
                  <a:srgbClr val="273239"/>
                </a:solidFill>
                <a:effectLst/>
                <a:latin typeface="Times New Roman" panose="02020603050405020304" pitchFamily="18" charset="0"/>
                <a:cs typeface="Times New Roman" panose="02020603050405020304" pitchFamily="18" charset="0"/>
              </a:rPr>
              <a:t>A function fun is called indirect recursive if it calls another function say </a:t>
            </a:r>
            <a:r>
              <a:rPr lang="en-US" sz="1600" b="0" i="0" dirty="0" err="1">
                <a:solidFill>
                  <a:srgbClr val="273239"/>
                </a:solidFill>
                <a:effectLst/>
                <a:latin typeface="Times New Roman" panose="02020603050405020304" pitchFamily="18" charset="0"/>
                <a:cs typeface="Times New Roman" panose="02020603050405020304" pitchFamily="18" charset="0"/>
              </a:rPr>
              <a:t>fun_new</a:t>
            </a:r>
            <a:r>
              <a:rPr lang="en-US" sz="1600" b="0" i="0" dirty="0">
                <a:solidFill>
                  <a:srgbClr val="273239"/>
                </a:solidFill>
                <a:effectLst/>
                <a:latin typeface="Times New Roman" panose="02020603050405020304" pitchFamily="18" charset="0"/>
                <a:cs typeface="Times New Roman" panose="02020603050405020304" pitchFamily="18" charset="0"/>
              </a:rPr>
              <a:t> and </a:t>
            </a:r>
            <a:r>
              <a:rPr lang="en-US" sz="1600" b="0" i="0" dirty="0" err="1">
                <a:solidFill>
                  <a:srgbClr val="273239"/>
                </a:solidFill>
                <a:effectLst/>
                <a:latin typeface="Times New Roman" panose="02020603050405020304" pitchFamily="18" charset="0"/>
                <a:cs typeface="Times New Roman" panose="02020603050405020304" pitchFamily="18" charset="0"/>
              </a:rPr>
              <a:t>fun_new</a:t>
            </a:r>
            <a:r>
              <a:rPr lang="en-US" sz="1600" b="0" i="0" dirty="0">
                <a:solidFill>
                  <a:srgbClr val="273239"/>
                </a:solidFill>
                <a:effectLst/>
                <a:latin typeface="Times New Roman" panose="02020603050405020304" pitchFamily="18" charset="0"/>
                <a:cs typeface="Times New Roman" panose="02020603050405020304" pitchFamily="18" charset="0"/>
              </a:rPr>
              <a:t> calls fun directly or indirectly.</a:t>
            </a:r>
          </a:p>
          <a:p>
            <a:r>
              <a:rPr lang="en-IN" sz="1600" dirty="0">
                <a:latin typeface="Times New Roman" panose="02020603050405020304" pitchFamily="18" charset="0"/>
                <a:cs typeface="Times New Roman" panose="02020603050405020304" pitchFamily="18" charset="0"/>
              </a:rPr>
              <a:t>An example of indirect recursion:</a:t>
            </a:r>
          </a:p>
          <a:p>
            <a:pPr marL="0" indent="0">
              <a:buNone/>
            </a:pPr>
            <a:r>
              <a:rPr lang="en-IN" sz="1600" dirty="0">
                <a:latin typeface="Times New Roman" panose="02020603050405020304" pitchFamily="18" charset="0"/>
                <a:cs typeface="Times New Roman" panose="02020603050405020304" pitchFamily="18" charset="0"/>
              </a:rPr>
              <a:t>void indirectRecFun1()</a:t>
            </a:r>
          </a:p>
          <a:p>
            <a:pPr marL="0" indent="0">
              <a:buNone/>
            </a:pPr>
            <a:r>
              <a:rPr lang="en-IN" sz="1600" dirty="0">
                <a:latin typeface="Times New Roman" panose="02020603050405020304" pitchFamily="18" charset="0"/>
                <a:cs typeface="Times New Roman" panose="02020603050405020304" pitchFamily="18" charset="0"/>
              </a:rPr>
              <a:t>{</a:t>
            </a:r>
          </a:p>
          <a:p>
            <a:pPr marL="0" indent="0">
              <a:buNone/>
            </a:pPr>
            <a:r>
              <a:rPr lang="en-IN" sz="1600" dirty="0">
                <a:latin typeface="Times New Roman" panose="02020603050405020304" pitchFamily="18" charset="0"/>
                <a:cs typeface="Times New Roman" panose="02020603050405020304" pitchFamily="18" charset="0"/>
              </a:rPr>
              <a:t>// Some code...</a:t>
            </a:r>
          </a:p>
          <a:p>
            <a:pPr marL="0" indent="0">
              <a:buNone/>
            </a:pPr>
            <a:r>
              <a:rPr lang="en-IN" sz="1600" dirty="0">
                <a:latin typeface="Times New Roman" panose="02020603050405020304" pitchFamily="18" charset="0"/>
                <a:cs typeface="Times New Roman" panose="02020603050405020304" pitchFamily="18" charset="0"/>
              </a:rPr>
              <a:t>    indirectRecFun2();</a:t>
            </a:r>
          </a:p>
          <a:p>
            <a:pPr marL="0" indent="0">
              <a:buNone/>
            </a:pPr>
            <a:r>
              <a:rPr lang="en-IN" sz="1600" dirty="0">
                <a:latin typeface="Times New Roman" panose="02020603050405020304" pitchFamily="18" charset="0"/>
                <a:cs typeface="Times New Roman" panose="02020603050405020304" pitchFamily="18" charset="0"/>
              </a:rPr>
              <a:t>    // Some code...</a:t>
            </a:r>
          </a:p>
          <a:p>
            <a:pPr marL="0" indent="0">
              <a:buNone/>
            </a:pPr>
            <a:r>
              <a:rPr lang="en-IN" sz="1600" dirty="0">
                <a:latin typeface="Times New Roman" panose="02020603050405020304" pitchFamily="18" charset="0"/>
                <a:cs typeface="Times New Roman" panose="02020603050405020304" pitchFamily="18" charset="0"/>
              </a:rPr>
              <a:t>}</a:t>
            </a:r>
          </a:p>
          <a:p>
            <a:pPr marL="0" indent="0">
              <a:buNone/>
            </a:pPr>
            <a:r>
              <a:rPr lang="en-IN" sz="1600" dirty="0">
                <a:latin typeface="Times New Roman" panose="02020603050405020304" pitchFamily="18" charset="0"/>
                <a:cs typeface="Times New Roman" panose="02020603050405020304" pitchFamily="18" charset="0"/>
              </a:rPr>
              <a:t>void indirectRecFun2()</a:t>
            </a:r>
          </a:p>
          <a:p>
            <a:pPr marL="0" indent="0">
              <a:buNone/>
            </a:pPr>
            <a:r>
              <a:rPr lang="en-IN" sz="1600" dirty="0">
                <a:latin typeface="Times New Roman" panose="02020603050405020304" pitchFamily="18" charset="0"/>
                <a:cs typeface="Times New Roman" panose="02020603050405020304" pitchFamily="18" charset="0"/>
              </a:rPr>
              <a:t>{</a:t>
            </a:r>
          </a:p>
          <a:p>
            <a:pPr marL="0" indent="0">
              <a:buNone/>
            </a:pPr>
            <a:r>
              <a:rPr lang="en-IN" sz="1600" dirty="0">
                <a:latin typeface="Times New Roman" panose="02020603050405020304" pitchFamily="18" charset="0"/>
                <a:cs typeface="Times New Roman" panose="02020603050405020304" pitchFamily="18" charset="0"/>
              </a:rPr>
              <a:t>    // Some code...</a:t>
            </a:r>
          </a:p>
          <a:p>
            <a:pPr marL="0" indent="0">
              <a:buNone/>
            </a:pPr>
            <a:r>
              <a:rPr lang="en-IN" sz="1600" dirty="0">
                <a:latin typeface="Times New Roman" panose="02020603050405020304" pitchFamily="18" charset="0"/>
                <a:cs typeface="Times New Roman" panose="02020603050405020304" pitchFamily="18" charset="0"/>
              </a:rPr>
              <a:t>    indirectRecFun1();</a:t>
            </a:r>
          </a:p>
          <a:p>
            <a:pPr marL="0" indent="0">
              <a:buNone/>
            </a:pPr>
            <a:r>
              <a:rPr lang="en-IN" sz="1600" dirty="0">
                <a:latin typeface="Times New Roman" panose="02020603050405020304" pitchFamily="18" charset="0"/>
                <a:cs typeface="Times New Roman" panose="02020603050405020304" pitchFamily="18" charset="0"/>
              </a:rPr>
              <a:t>    // Some code...</a:t>
            </a:r>
          </a:p>
          <a:p>
            <a:pPr marL="0" indent="0">
              <a:buNone/>
            </a:pPr>
            <a:r>
              <a:rPr lang="en-IN" sz="1600" dirty="0">
                <a:latin typeface="Times New Roman" panose="02020603050405020304" pitchFamily="18" charset="0"/>
                <a:cs typeface="Times New Roman" panose="02020603050405020304" pitchFamily="18" charset="0"/>
              </a:rPr>
              <a:t>}</a:t>
            </a:r>
          </a:p>
          <a:p>
            <a:endParaRPr lang="en-IN" sz="1600" dirty="0">
              <a:latin typeface="Times New Roman" panose="02020603050405020304" pitchFamily="18" charset="0"/>
              <a:cs typeface="Times New Roman" panose="02020603050405020304" pitchFamily="18" charset="0"/>
            </a:endParaRPr>
          </a:p>
          <a:p>
            <a:endParaRPr lang="en-IN"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40073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949DE6F-BDCB-4D6C-BE62-FAC0021184BE}"/>
              </a:ext>
            </a:extLst>
          </p:cNvPr>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Advantages and Disadvantages of Recursion</a:t>
            </a:r>
            <a:endParaRPr lang="en-IN"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03AC00FB-990F-42F9-8DB4-A56F9B221AB1}"/>
              </a:ext>
            </a:extLst>
          </p:cNvPr>
          <p:cNvSpPr>
            <a:spLocks noGrp="1"/>
          </p:cNvSpPr>
          <p:nvPr>
            <p:ph idx="4294967295"/>
          </p:nvPr>
        </p:nvSpPr>
        <p:spPr>
          <a:xfrm>
            <a:off x="838200" y="1825625"/>
            <a:ext cx="10515600" cy="4351338"/>
          </a:xfrm>
          <a:prstGeom prst="rect">
            <a:avLst/>
          </a:prstGeom>
        </p:spPr>
        <p:txBody>
          <a:bodyPr>
            <a:normAutofit fontScale="85000" lnSpcReduction="20000"/>
          </a:bodyPr>
          <a:lstStyle/>
          <a:p>
            <a:r>
              <a:rPr lang="en-US" sz="2000" dirty="0">
                <a:latin typeface="Times New Roman" panose="02020603050405020304" pitchFamily="18" charset="0"/>
                <a:cs typeface="Times New Roman" panose="02020603050405020304" pitchFamily="18" charset="0"/>
              </a:rPr>
              <a:t>Advantages:</a:t>
            </a:r>
          </a:p>
          <a:p>
            <a:pPr marL="0" indent="0">
              <a:buNone/>
            </a:pPr>
            <a:endParaRPr lang="en-US" sz="2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Easy solution for recursively defined problems.</a:t>
            </a:r>
          </a:p>
          <a:p>
            <a:pPr>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Complex programs can be easily written in less code.</a:t>
            </a:r>
          </a:p>
          <a:p>
            <a:pPr marL="0" indent="0">
              <a:buNone/>
            </a:pP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Disadvantages:</a:t>
            </a:r>
          </a:p>
          <a:p>
            <a:pPr marL="0" indent="0">
              <a:buNone/>
            </a:pPr>
            <a:endParaRPr lang="en-US" sz="2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Recursive code is difficult to understand and debug.</a:t>
            </a:r>
          </a:p>
          <a:p>
            <a:pPr>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Terminating condition is must, otherwise it will go in infinite loop.</a:t>
            </a:r>
          </a:p>
          <a:p>
            <a:pPr>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Execution speed decreases because of function call and return activity many times.</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2874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27CC27-5F7B-4959-8C45-F1F4BA9AB3EB}"/>
              </a:ext>
            </a:extLst>
          </p:cNvPr>
          <p:cNvSpPr>
            <a:spLocks noGrp="1"/>
          </p:cNvSpPr>
          <p:nvPr>
            <p:ph type="ctrTitle"/>
          </p:nvPr>
        </p:nvSpPr>
        <p:spPr/>
        <p:txBody>
          <a:bodyPr/>
          <a:lstStyle/>
          <a:p>
            <a:r>
              <a:rPr lang="en-US" dirty="0">
                <a:latin typeface="Times New Roman" panose="02020603050405020304" pitchFamily="18" charset="0"/>
                <a:cs typeface="Times New Roman" panose="02020603050405020304" pitchFamily="18" charset="0"/>
              </a:rPr>
              <a:t>Macros and Preprocessing</a:t>
            </a:r>
            <a:endParaRPr lang="en-IN"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 xmlns:a16="http://schemas.microsoft.com/office/drawing/2014/main" id="{ED395421-A257-4DA1-AE43-6FBE636904B8}"/>
              </a:ext>
            </a:extLst>
          </p:cNvPr>
          <p:cNvSpPr>
            <a:spLocks noGrp="1"/>
          </p:cNvSpPr>
          <p:nvPr>
            <p:ph type="subTitle" idx="1"/>
          </p:nvPr>
        </p:nvSpPr>
        <p:spPr/>
        <p:txBody>
          <a:bodyPr/>
          <a:lstStyle/>
          <a:p>
            <a:r>
              <a:rPr lang="en-US" dirty="0"/>
              <a:t>.</a:t>
            </a:r>
            <a:endParaRPr lang="en-IN" dirty="0"/>
          </a:p>
        </p:txBody>
      </p:sp>
    </p:spTree>
    <p:extLst>
      <p:ext uri="{BB962C8B-B14F-4D97-AF65-F5344CB8AC3E}">
        <p14:creationId xmlns:p14="http://schemas.microsoft.com/office/powerpoint/2010/main" val="6210380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71EAF10-10A3-4A1E-BEC6-F420B488E19A}"/>
              </a:ext>
            </a:extLst>
          </p:cNvPr>
          <p:cNvSpPr>
            <a:spLocks noGrp="1"/>
          </p:cNvSpPr>
          <p:nvPr>
            <p:ph type="title"/>
          </p:nvPr>
        </p:nvSpPr>
        <p:spPr>
          <a:xfrm>
            <a:off x="806388" y="134305"/>
            <a:ext cx="10515600" cy="1325563"/>
          </a:xfrm>
        </p:spPr>
        <p:txBody>
          <a:bodyPr>
            <a:normAutofit/>
          </a:bodyPr>
          <a:lstStyle/>
          <a:p>
            <a:r>
              <a:rPr lang="en-US" sz="4000" dirty="0">
                <a:latin typeface="Times New Roman" panose="02020603050405020304" pitchFamily="18" charset="0"/>
                <a:cs typeface="Times New Roman" panose="02020603050405020304" pitchFamily="18" charset="0"/>
              </a:rPr>
              <a:t>Macros </a:t>
            </a:r>
            <a:endParaRPr lang="en-IN"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29FA4A5B-395B-47A8-A4E6-D359D77A1E25}"/>
              </a:ext>
            </a:extLst>
          </p:cNvPr>
          <p:cNvSpPr>
            <a:spLocks noGrp="1"/>
          </p:cNvSpPr>
          <p:nvPr>
            <p:ph idx="4294967295"/>
          </p:nvPr>
        </p:nvSpPr>
        <p:spPr>
          <a:xfrm>
            <a:off x="838200" y="1164554"/>
            <a:ext cx="10515600" cy="4351338"/>
          </a:xfrm>
          <a:prstGeom prst="rect">
            <a:avLst/>
          </a:prstGeom>
        </p:spPr>
        <p:txBody>
          <a:bodyPr>
            <a:noAutofit/>
          </a:bodyPr>
          <a:lstStyle/>
          <a:p>
            <a:r>
              <a:rPr lang="en-US" sz="1600" i="0" dirty="0">
                <a:effectLst/>
                <a:latin typeface="Times New Roman" panose="02020603050405020304" pitchFamily="18" charset="0"/>
                <a:cs typeface="Times New Roman" panose="02020603050405020304" pitchFamily="18" charset="0"/>
              </a:rPr>
              <a:t>A </a:t>
            </a:r>
            <a:r>
              <a:rPr lang="en-US" sz="1600" dirty="0">
                <a:latin typeface="Times New Roman" panose="02020603050405020304" pitchFamily="18" charset="0"/>
                <a:cs typeface="Times New Roman" panose="02020603050405020304" pitchFamily="18" charset="0"/>
              </a:rPr>
              <a:t>macro</a:t>
            </a:r>
            <a:r>
              <a:rPr lang="en-US" sz="1600" i="0" dirty="0">
                <a:effectLst/>
                <a:latin typeface="Times New Roman" panose="02020603050405020304" pitchFamily="18" charset="0"/>
                <a:cs typeface="Times New Roman" panose="02020603050405020304" pitchFamily="18" charset="0"/>
              </a:rPr>
              <a:t> is a piece of code in a program that is replaced by the value of the macro. </a:t>
            </a:r>
          </a:p>
          <a:p>
            <a:r>
              <a:rPr lang="en-US" sz="1600" i="0" dirty="0">
                <a:effectLst/>
                <a:latin typeface="Times New Roman" panose="02020603050405020304" pitchFamily="18" charset="0"/>
                <a:cs typeface="Times New Roman" panose="02020603050405020304" pitchFamily="18" charset="0"/>
              </a:rPr>
              <a:t>Macro is defined by #define directive. </a:t>
            </a:r>
            <a:endParaRPr lang="en-US" sz="1600" dirty="0">
              <a:latin typeface="Times New Roman" panose="02020603050405020304" pitchFamily="18" charset="0"/>
              <a:cs typeface="Times New Roman" panose="02020603050405020304" pitchFamily="18" charset="0"/>
            </a:endParaRPr>
          </a:p>
          <a:p>
            <a:r>
              <a:rPr lang="en-US" sz="1600" i="0" dirty="0">
                <a:effectLst/>
                <a:latin typeface="Times New Roman" panose="02020603050405020304" pitchFamily="18" charset="0"/>
                <a:cs typeface="Times New Roman" panose="02020603050405020304" pitchFamily="18" charset="0"/>
              </a:rPr>
              <a:t>Whenever a macro name is encountered by the compiler, it replaces the name with the definition of the macro.</a:t>
            </a:r>
          </a:p>
          <a:p>
            <a:r>
              <a:rPr lang="en-US" sz="1600" i="0" dirty="0">
                <a:effectLst/>
                <a:latin typeface="Times New Roman" panose="02020603050405020304" pitchFamily="18" charset="0"/>
                <a:cs typeface="Times New Roman" panose="02020603050405020304" pitchFamily="18" charset="0"/>
              </a:rPr>
              <a:t>Macro definitions need not be terminated by semi-colon(;).</a:t>
            </a:r>
            <a:endParaRPr lang="en-US" sz="1600" dirty="0">
              <a:latin typeface="Times New Roman" panose="02020603050405020304" pitchFamily="18" charset="0"/>
              <a:cs typeface="Times New Roman" panose="02020603050405020304" pitchFamily="18" charset="0"/>
            </a:endParaRPr>
          </a:p>
          <a:p>
            <a:pPr fontAlgn="base">
              <a:lnSpc>
                <a:spcPts val="1440"/>
              </a:lnSpc>
              <a:spcAft>
                <a:spcPts val="800"/>
              </a:spcAft>
            </a:pPr>
            <a:r>
              <a:rPr lang="en-IN" sz="1600" spc="10" dirty="0">
                <a:effectLst/>
                <a:latin typeface="Times New Roman" panose="02020603050405020304" pitchFamily="18" charset="0"/>
                <a:ea typeface="Times New Roman" panose="02020603050405020304" pitchFamily="18" charset="0"/>
                <a:cs typeface="Times New Roman" panose="02020603050405020304" pitchFamily="18" charset="0"/>
              </a:rPr>
              <a:t> C program to illustrate macros</a:t>
            </a:r>
            <a:endParaRPr lang="en-IN"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fontAlgn="base">
              <a:lnSpc>
                <a:spcPts val="1440"/>
              </a:lnSpc>
              <a:spcAft>
                <a:spcPts val="800"/>
              </a:spcAft>
              <a:buNone/>
            </a:pPr>
            <a:r>
              <a:rPr lang="en-IN" sz="1600" spc="10" dirty="0">
                <a:effectLst/>
                <a:latin typeface="Times New Roman" panose="02020603050405020304" pitchFamily="18" charset="0"/>
                <a:ea typeface="Times New Roman" panose="02020603050405020304" pitchFamily="18" charset="0"/>
                <a:cs typeface="Times New Roman" panose="02020603050405020304" pitchFamily="18" charset="0"/>
              </a:rPr>
              <a:t>#include &lt;stdio.h&gt;</a:t>
            </a:r>
          </a:p>
          <a:p>
            <a:pPr marL="0" indent="0" fontAlgn="base">
              <a:lnSpc>
                <a:spcPts val="1440"/>
              </a:lnSpc>
              <a:spcAft>
                <a:spcPts val="800"/>
              </a:spcAft>
              <a:buNone/>
            </a:pPr>
            <a:r>
              <a:rPr lang="en-IN" sz="1600" spc="10" dirty="0">
                <a:effectLst/>
                <a:latin typeface="Times New Roman" panose="02020603050405020304" pitchFamily="18" charset="0"/>
                <a:ea typeface="Times New Roman" panose="02020603050405020304" pitchFamily="18" charset="0"/>
                <a:cs typeface="Times New Roman" panose="02020603050405020304" pitchFamily="18" charset="0"/>
              </a:rPr>
              <a:t>// Macro definition</a:t>
            </a:r>
            <a:endParaRPr lang="en-IN"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fontAlgn="base">
              <a:lnSpc>
                <a:spcPts val="1440"/>
              </a:lnSpc>
              <a:spcAft>
                <a:spcPts val="800"/>
              </a:spcAft>
              <a:buNone/>
            </a:pPr>
            <a:r>
              <a:rPr lang="en-IN" sz="1600" spc="10" dirty="0">
                <a:effectLst/>
                <a:latin typeface="Times New Roman" panose="02020603050405020304" pitchFamily="18" charset="0"/>
                <a:ea typeface="Times New Roman" panose="02020603050405020304" pitchFamily="18" charset="0"/>
                <a:cs typeface="Times New Roman" panose="02020603050405020304" pitchFamily="18" charset="0"/>
              </a:rPr>
              <a:t>#define LIMIT 5 </a:t>
            </a:r>
            <a:endParaRPr lang="en-IN"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fontAlgn="base">
              <a:lnSpc>
                <a:spcPts val="1440"/>
              </a:lnSpc>
              <a:spcAft>
                <a:spcPts val="800"/>
              </a:spcAft>
              <a:buNone/>
            </a:pPr>
            <a:r>
              <a:rPr lang="en-IN" sz="1600" spc="10" dirty="0">
                <a:effectLst/>
                <a:latin typeface="Times New Roman" panose="02020603050405020304" pitchFamily="18" charset="0"/>
                <a:ea typeface="Times New Roman" panose="02020603050405020304" pitchFamily="18" charset="0"/>
                <a:cs typeface="Times New Roman" panose="02020603050405020304" pitchFamily="18" charset="0"/>
              </a:rPr>
              <a:t>// Driver Code</a:t>
            </a:r>
            <a:endParaRPr lang="en-IN"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fontAlgn="base">
              <a:lnSpc>
                <a:spcPts val="1440"/>
              </a:lnSpc>
              <a:spcAft>
                <a:spcPts val="800"/>
              </a:spcAft>
              <a:buNone/>
            </a:pPr>
            <a:r>
              <a:rPr lang="en-IN" sz="1600" spc="10" dirty="0">
                <a:latin typeface="Times New Roman" panose="02020603050405020304" pitchFamily="18" charset="0"/>
                <a:ea typeface="Times New Roman" panose="02020603050405020304" pitchFamily="18" charset="0"/>
                <a:cs typeface="Times New Roman" panose="02020603050405020304" pitchFamily="18" charset="0"/>
              </a:rPr>
              <a:t>void</a:t>
            </a:r>
            <a:r>
              <a:rPr lang="en-IN" sz="1600" spc="10" dirty="0">
                <a:effectLst/>
                <a:latin typeface="Times New Roman" panose="02020603050405020304" pitchFamily="18" charset="0"/>
                <a:ea typeface="Times New Roman" panose="02020603050405020304" pitchFamily="18" charset="0"/>
                <a:cs typeface="Times New Roman" panose="02020603050405020304" pitchFamily="18" charset="0"/>
              </a:rPr>
              <a:t> main()</a:t>
            </a:r>
            <a:endParaRPr lang="en-IN"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fontAlgn="base">
              <a:lnSpc>
                <a:spcPts val="1440"/>
              </a:lnSpc>
              <a:spcAft>
                <a:spcPts val="800"/>
              </a:spcAft>
              <a:buNone/>
            </a:pPr>
            <a:r>
              <a:rPr lang="en-IN" sz="1600" spc="1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fontAlgn="base">
              <a:lnSpc>
                <a:spcPts val="1440"/>
              </a:lnSpc>
              <a:spcAft>
                <a:spcPts val="800"/>
              </a:spcAft>
              <a:buNone/>
            </a:pPr>
            <a:r>
              <a:rPr lang="en-IN" sz="1600" spc="10" dirty="0">
                <a:effectLst/>
                <a:latin typeface="Times New Roman" panose="02020603050405020304" pitchFamily="18" charset="0"/>
                <a:ea typeface="Times New Roman" panose="02020603050405020304" pitchFamily="18" charset="0"/>
                <a:cs typeface="Times New Roman" panose="02020603050405020304" pitchFamily="18" charset="0"/>
              </a:rPr>
              <a:t>    // Print the value of macro defined</a:t>
            </a:r>
            <a:endParaRPr lang="en-IN"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fontAlgn="base">
              <a:lnSpc>
                <a:spcPts val="1440"/>
              </a:lnSpc>
              <a:spcAft>
                <a:spcPts val="800"/>
              </a:spcAft>
              <a:buNone/>
            </a:pPr>
            <a:r>
              <a:rPr lang="en-IN" sz="1600" spc="10" dirty="0">
                <a:effectLst/>
                <a:latin typeface="Times New Roman" panose="02020603050405020304" pitchFamily="18" charset="0"/>
                <a:ea typeface="Times New Roman" panose="02020603050405020304" pitchFamily="18" charset="0"/>
                <a:cs typeface="Times New Roman" panose="02020603050405020304" pitchFamily="18" charset="0"/>
              </a:rPr>
              <a:t>    printf("The value of LIMIT is %d",  LIMIT);</a:t>
            </a:r>
            <a:endParaRPr lang="en-IN"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fontAlgn="base">
              <a:lnSpc>
                <a:spcPts val="1440"/>
              </a:lnSpc>
              <a:spcAft>
                <a:spcPts val="800"/>
              </a:spcAft>
              <a:buNone/>
            </a:pPr>
            <a:r>
              <a:rPr lang="en-IN" sz="1600" spc="1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0" indent="0" fontAlgn="base">
              <a:lnSpc>
                <a:spcPts val="1440"/>
              </a:lnSpc>
              <a:spcAft>
                <a:spcPts val="800"/>
              </a:spcAft>
              <a:buNone/>
            </a:pPr>
            <a:r>
              <a:rPr lang="en-IN" sz="1600" spc="10" dirty="0">
                <a:latin typeface="Times New Roman" panose="02020603050405020304" pitchFamily="18" charset="0"/>
                <a:ea typeface="Calibri" panose="020F0502020204030204" pitchFamily="34" charset="0"/>
                <a:cs typeface="Times New Roman" panose="02020603050405020304" pitchFamily="18" charset="0"/>
              </a:rPr>
              <a:t>OUTPUT: </a:t>
            </a:r>
            <a:r>
              <a:rPr kumimoji="0" lang="en-US" altLang="en-US" sz="1600" b="0" i="0" u="none" strike="noStrike" cap="none" normalizeH="0" baseline="0" dirty="0">
                <a:ln>
                  <a:noFill/>
                </a:ln>
                <a:solidFill>
                  <a:srgbClr val="273239"/>
                </a:solidFill>
                <a:effectLst/>
                <a:latin typeface="Times New Roman" panose="02020603050405020304" pitchFamily="18" charset="0"/>
                <a:cs typeface="Times New Roman" panose="02020603050405020304" pitchFamily="18" charset="0"/>
              </a:rPr>
              <a:t>The value of LIMIT is 5</a:t>
            </a:r>
            <a:r>
              <a:rPr kumimoji="0" lang="en-US" altLang="en-US"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a:p>
            <a:pPr marL="0" indent="0" fontAlgn="base">
              <a:lnSpc>
                <a:spcPts val="1440"/>
              </a:lnSpc>
              <a:spcAft>
                <a:spcPts val="800"/>
              </a:spcAft>
              <a:buNone/>
            </a:pPr>
            <a:endParaRPr lang="en-IN" sz="16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IN"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50016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1805E07-4B47-4E63-8380-E96E256D2435}"/>
              </a:ext>
            </a:extLst>
          </p:cNvPr>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Types of Macros</a:t>
            </a:r>
            <a:endParaRPr lang="en-IN"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8A8C0994-E49D-4A43-A42A-1177C586E4DA}"/>
              </a:ext>
            </a:extLst>
          </p:cNvPr>
          <p:cNvSpPr>
            <a:spLocks noGrp="1"/>
          </p:cNvSpPr>
          <p:nvPr>
            <p:ph idx="4294967295"/>
          </p:nvPr>
        </p:nvSpPr>
        <p:spPr>
          <a:xfrm>
            <a:off x="838200" y="1825625"/>
            <a:ext cx="10515600" cy="4351338"/>
          </a:xfrm>
          <a:prstGeom prst="rect">
            <a:avLst/>
          </a:prstGeom>
        </p:spPr>
        <p:txBody>
          <a:bodyPr>
            <a:normAutofit/>
          </a:bodyPr>
          <a:lstStyle/>
          <a:p>
            <a:r>
              <a:rPr lang="en-US" sz="2000" dirty="0">
                <a:latin typeface="Times New Roman" panose="02020603050405020304" pitchFamily="18" charset="0"/>
                <a:cs typeface="Times New Roman" panose="02020603050405020304" pitchFamily="18" charset="0"/>
              </a:rPr>
              <a:t>Object-like macros</a:t>
            </a:r>
          </a:p>
          <a:p>
            <a:r>
              <a:rPr lang="en-US" sz="2000" dirty="0">
                <a:latin typeface="Times New Roman" panose="02020603050405020304" pitchFamily="18" charset="0"/>
                <a:cs typeface="Times New Roman" panose="02020603050405020304" pitchFamily="18" charset="0"/>
              </a:rPr>
              <a:t>Chain macros</a:t>
            </a:r>
          </a:p>
          <a:p>
            <a:r>
              <a:rPr lang="en-US" sz="2000" dirty="0">
                <a:latin typeface="Times New Roman" panose="02020603050405020304" pitchFamily="18" charset="0"/>
                <a:cs typeface="Times New Roman" panose="02020603050405020304" pitchFamily="18" charset="0"/>
              </a:rPr>
              <a:t> Multi-line macros</a:t>
            </a:r>
          </a:p>
          <a:p>
            <a:r>
              <a:rPr lang="en-US" sz="2000" dirty="0">
                <a:latin typeface="Times New Roman" panose="02020603050405020304" pitchFamily="18" charset="0"/>
                <a:cs typeface="Times New Roman" panose="02020603050405020304" pitchFamily="18" charset="0"/>
              </a:rPr>
              <a:t>Function-like macros</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731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944F90B-5132-403A-BA11-F8CE8FCB5C54}"/>
              </a:ext>
            </a:extLst>
          </p:cNvPr>
          <p:cNvSpPr>
            <a:spLocks noGrp="1"/>
          </p:cNvSpPr>
          <p:nvPr>
            <p:ph type="title"/>
          </p:nvPr>
        </p:nvSpPr>
        <p:spPr>
          <a:xfrm>
            <a:off x="709412" y="296547"/>
            <a:ext cx="10364451" cy="634814"/>
          </a:xfrm>
        </p:spPr>
        <p:txBody>
          <a:bodyPr>
            <a:normAutofit fontScale="90000"/>
          </a:bodyPr>
          <a:lstStyle/>
          <a:p>
            <a:r>
              <a:rPr lang="en-US" sz="3100" dirty="0">
                <a:latin typeface="Times New Roman" panose="02020603050405020304" pitchFamily="18" charset="0"/>
                <a:cs typeface="Times New Roman" panose="02020603050405020304" pitchFamily="18" charset="0"/>
              </a:rPr>
              <a:t>Object-like macros</a:t>
            </a: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endParaRPr lang="en-IN"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E2AAECED-C5B9-4FB0-A944-14F1F80EB571}"/>
              </a:ext>
            </a:extLst>
          </p:cNvPr>
          <p:cNvSpPr>
            <a:spLocks noGrp="1"/>
          </p:cNvSpPr>
          <p:nvPr>
            <p:ph idx="4294967295"/>
          </p:nvPr>
        </p:nvSpPr>
        <p:spPr>
          <a:xfrm>
            <a:off x="709412" y="631064"/>
            <a:ext cx="10644388" cy="6226935"/>
          </a:xfrm>
          <a:prstGeom prst="rect">
            <a:avLst/>
          </a:prstGeom>
        </p:spPr>
        <p:txBody>
          <a:bodyPr>
            <a:noAutofit/>
          </a:bodyPr>
          <a:lstStyle/>
          <a:p>
            <a:r>
              <a:rPr lang="en-US" sz="1600" b="0" i="0" dirty="0">
                <a:solidFill>
                  <a:srgbClr val="273239"/>
                </a:solidFill>
                <a:effectLst/>
                <a:latin typeface="Times New Roman" panose="02020603050405020304" pitchFamily="18" charset="0"/>
                <a:cs typeface="Times New Roman" panose="02020603050405020304" pitchFamily="18" charset="0"/>
              </a:rPr>
              <a:t>An object-like macro is a simple identifier which will be replaced by a code fragment. </a:t>
            </a:r>
          </a:p>
          <a:p>
            <a:r>
              <a:rPr lang="en-US" sz="1600" b="0" i="0" dirty="0">
                <a:solidFill>
                  <a:srgbClr val="273239"/>
                </a:solidFill>
                <a:effectLst/>
                <a:latin typeface="Times New Roman" panose="02020603050405020304" pitchFamily="18" charset="0"/>
                <a:cs typeface="Times New Roman" panose="02020603050405020304" pitchFamily="18" charset="0"/>
              </a:rPr>
              <a:t>It is called object-like because it looks like an object in code that uses it. </a:t>
            </a:r>
          </a:p>
          <a:p>
            <a:r>
              <a:rPr lang="en-US" sz="1600" b="0" i="0" dirty="0">
                <a:solidFill>
                  <a:srgbClr val="273239"/>
                </a:solidFill>
                <a:effectLst/>
                <a:latin typeface="Times New Roman" panose="02020603050405020304" pitchFamily="18" charset="0"/>
                <a:cs typeface="Times New Roman" panose="02020603050405020304" pitchFamily="18" charset="0"/>
              </a:rPr>
              <a:t>It is popularly used to replace a symbolic name to numerical/variable represented as constant.</a:t>
            </a:r>
          </a:p>
          <a:p>
            <a:pPr marL="0" indent="0">
              <a:buNone/>
            </a:pPr>
            <a:r>
              <a:rPr lang="en-IN" sz="1600" dirty="0">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C program to illustrate macros</a:t>
            </a:r>
          </a:p>
          <a:p>
            <a:pPr marL="0" indent="0">
              <a:buNone/>
            </a:pPr>
            <a:r>
              <a:rPr kumimoji="0" lang="en-US" altLang="en-US"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#include &lt;stdio.h&gt; </a:t>
            </a:r>
          </a:p>
          <a:p>
            <a:pPr marL="0" indent="0">
              <a:buNone/>
            </a:pPr>
            <a:r>
              <a:rPr kumimoji="0" lang="en-US" altLang="en-US"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Macro definition</a:t>
            </a:r>
          </a:p>
          <a:p>
            <a:pPr marL="0" indent="0">
              <a:buNone/>
            </a:pPr>
            <a:r>
              <a:rPr kumimoji="0" lang="en-US" altLang="en-US"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#define DATE 31 </a:t>
            </a:r>
          </a:p>
          <a:p>
            <a:pPr marL="0" indent="0">
              <a:buNone/>
            </a:pPr>
            <a:r>
              <a:rPr kumimoji="0" lang="en-US" altLang="en-US"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Driver Code</a:t>
            </a:r>
          </a:p>
          <a:p>
            <a:pPr marL="0" indent="0">
              <a:buNone/>
            </a:pPr>
            <a:r>
              <a:rPr kumimoji="0" lang="en-US" altLang="en-US"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int main()</a:t>
            </a:r>
          </a:p>
          <a:p>
            <a:pPr marL="0" indent="0">
              <a:buNone/>
            </a:pPr>
            <a:r>
              <a:rPr kumimoji="0" lang="en-US" altLang="en-US"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indent="0">
              <a:buNone/>
            </a:pPr>
            <a:r>
              <a:rPr kumimoji="0" lang="en-US" altLang="en-US"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Print the message    </a:t>
            </a:r>
          </a:p>
          <a:p>
            <a:pPr marL="0" indent="0">
              <a:buNone/>
            </a:pPr>
            <a:r>
              <a:rPr kumimoji="0" lang="en-US" altLang="en-US"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printf("Lockdown will be extended upto %d-MAY-2020",DATE);   </a:t>
            </a:r>
          </a:p>
          <a:p>
            <a:pPr marL="0" indent="0">
              <a:buNone/>
            </a:pPr>
            <a:r>
              <a:rPr kumimoji="0" lang="en-US" altLang="en-US"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return 0;</a:t>
            </a:r>
          </a:p>
          <a:p>
            <a:pPr marL="0" indent="0">
              <a:buNone/>
            </a:pPr>
            <a:r>
              <a:rPr kumimoji="0" lang="en-US" altLang="en-US"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kumimoji="0" lang="en-US" altLang="en-US"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p:txBody>
      </p:sp>
      <p:sp>
        <p:nvSpPr>
          <p:cNvPr id="6" name="TextBox 5"/>
          <p:cNvSpPr txBox="1"/>
          <p:nvPr/>
        </p:nvSpPr>
        <p:spPr>
          <a:xfrm>
            <a:off x="7598535" y="2794715"/>
            <a:ext cx="3219719" cy="646331"/>
          </a:xfrm>
          <a:prstGeom prst="rect">
            <a:avLst/>
          </a:prstGeom>
          <a:noFill/>
        </p:spPr>
        <p:txBody>
          <a:bodyPr wrap="square" rtlCol="0">
            <a:spAutoFit/>
          </a:bodyPr>
          <a:lstStyle/>
          <a:p>
            <a:r>
              <a:rPr lang="en-IN">
                <a:latin typeface="Times New Roman" panose="02020603050405020304" pitchFamily="18" charset="0"/>
                <a:cs typeface="Times New Roman" panose="02020603050405020304" pitchFamily="18" charset="0"/>
              </a:rPr>
              <a:t>OUTPUT:</a:t>
            </a:r>
            <a:r>
              <a:rPr lang="en-US">
                <a:latin typeface="Times New Roman" panose="02020603050405020304" pitchFamily="18" charset="0"/>
                <a:cs typeface="Times New Roman" panose="02020603050405020304" pitchFamily="18" charset="0"/>
              </a:rPr>
              <a:t>Lockdown will be extended upto 31-MAY-2020</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74354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944F90B-5132-403A-BA11-F8CE8FCB5C54}"/>
              </a:ext>
            </a:extLst>
          </p:cNvPr>
          <p:cNvSpPr>
            <a:spLocks noGrp="1"/>
          </p:cNvSpPr>
          <p:nvPr>
            <p:ph type="title"/>
          </p:nvPr>
        </p:nvSpPr>
        <p:spPr>
          <a:xfrm>
            <a:off x="927205" y="386699"/>
            <a:ext cx="10364451" cy="347398"/>
          </a:xfrm>
        </p:spPr>
        <p:txBody>
          <a:bodyPr>
            <a:normAutofit fontScale="90000"/>
          </a:bodyPr>
          <a:lstStyle/>
          <a:p>
            <a:r>
              <a:rPr lang="en-US" sz="3100" dirty="0">
                <a:latin typeface="Times New Roman" panose="02020603050405020304" pitchFamily="18" charset="0"/>
                <a:cs typeface="Times New Roman" panose="02020603050405020304" pitchFamily="18" charset="0"/>
              </a:rPr>
              <a:t>Chain macros</a:t>
            </a: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endParaRPr lang="en-IN"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E2AAECED-C5B9-4FB0-A944-14F1F80EB571}"/>
              </a:ext>
            </a:extLst>
          </p:cNvPr>
          <p:cNvSpPr>
            <a:spLocks noGrp="1"/>
          </p:cNvSpPr>
          <p:nvPr>
            <p:ph idx="4294967295"/>
          </p:nvPr>
        </p:nvSpPr>
        <p:spPr>
          <a:xfrm>
            <a:off x="721217" y="528034"/>
            <a:ext cx="10570439" cy="4929837"/>
          </a:xfrm>
          <a:prstGeom prst="rect">
            <a:avLst/>
          </a:prstGeom>
        </p:spPr>
        <p:txBody>
          <a:bodyPr>
            <a:noAutofit/>
          </a:bodyPr>
          <a:lstStyle/>
          <a:p>
            <a:r>
              <a:rPr lang="en-US" sz="1600" b="0" i="0" dirty="0">
                <a:solidFill>
                  <a:srgbClr val="273239"/>
                </a:solidFill>
                <a:effectLst/>
                <a:latin typeface="Times New Roman" panose="02020603050405020304" pitchFamily="18" charset="0"/>
                <a:cs typeface="Times New Roman" panose="02020603050405020304" pitchFamily="18" charset="0"/>
              </a:rPr>
              <a:t>Macros inside macros are termed as chain macros. </a:t>
            </a:r>
          </a:p>
          <a:p>
            <a:r>
              <a:rPr lang="en-US" sz="1600" b="0" i="0" dirty="0">
                <a:solidFill>
                  <a:srgbClr val="273239"/>
                </a:solidFill>
                <a:effectLst/>
                <a:latin typeface="Times New Roman" panose="02020603050405020304" pitchFamily="18" charset="0"/>
                <a:cs typeface="Times New Roman" panose="02020603050405020304" pitchFamily="18" charset="0"/>
              </a:rPr>
              <a:t>In chain macros first of all parent macro is expand then child macro is expanded. </a:t>
            </a:r>
          </a:p>
          <a:p>
            <a:pPr marL="0" indent="0">
              <a:buNone/>
            </a:pPr>
            <a:r>
              <a:rPr lang="en-IN" sz="1600" dirty="0">
                <a:latin typeface="Times New Roman" panose="02020603050405020304" pitchFamily="18" charset="0"/>
                <a:cs typeface="Times New Roman" panose="02020603050405020304" pitchFamily="18" charset="0"/>
              </a:rPr>
              <a:t>// C program to illustrate macros</a:t>
            </a:r>
          </a:p>
          <a:p>
            <a:pPr marL="0" indent="0">
              <a:buNone/>
            </a:pPr>
            <a:r>
              <a:rPr lang="en-IN" sz="1600" dirty="0">
                <a:latin typeface="Times New Roman" panose="02020603050405020304" pitchFamily="18" charset="0"/>
                <a:cs typeface="Times New Roman" panose="02020603050405020304" pitchFamily="18" charset="0"/>
              </a:rPr>
              <a:t>#include &lt;stdio.h&gt;</a:t>
            </a:r>
          </a:p>
          <a:p>
            <a:pPr marL="0" indent="0">
              <a:buNone/>
            </a:pPr>
            <a:r>
              <a:rPr lang="en-IN" sz="1600" dirty="0">
                <a:latin typeface="Times New Roman" panose="02020603050405020304" pitchFamily="18" charset="0"/>
                <a:cs typeface="Times New Roman" panose="02020603050405020304" pitchFamily="18" charset="0"/>
              </a:rPr>
              <a:t>// Macro definition</a:t>
            </a:r>
          </a:p>
          <a:p>
            <a:pPr marL="0" indent="0">
              <a:buNone/>
            </a:pPr>
            <a:r>
              <a:rPr lang="en-IN" sz="1600" dirty="0">
                <a:latin typeface="Times New Roman" panose="02020603050405020304" pitchFamily="18" charset="0"/>
                <a:cs typeface="Times New Roman" panose="02020603050405020304" pitchFamily="18" charset="0"/>
              </a:rPr>
              <a:t>#define INSTAGRAM FOLLOWERS</a:t>
            </a:r>
          </a:p>
          <a:p>
            <a:pPr marL="0" indent="0">
              <a:buNone/>
            </a:pPr>
            <a:r>
              <a:rPr lang="en-IN" sz="1600" dirty="0">
                <a:latin typeface="Times New Roman" panose="02020603050405020304" pitchFamily="18" charset="0"/>
                <a:cs typeface="Times New Roman" panose="02020603050405020304" pitchFamily="18" charset="0"/>
              </a:rPr>
              <a:t>#define FOLLOWERS 138</a:t>
            </a:r>
          </a:p>
          <a:p>
            <a:pPr marL="0" indent="0">
              <a:buNone/>
            </a:pPr>
            <a:r>
              <a:rPr lang="en-IN" sz="1600" dirty="0">
                <a:latin typeface="Times New Roman" panose="02020603050405020304" pitchFamily="18" charset="0"/>
                <a:cs typeface="Times New Roman" panose="02020603050405020304" pitchFamily="18" charset="0"/>
              </a:rPr>
              <a:t>// Driver Code</a:t>
            </a:r>
          </a:p>
          <a:p>
            <a:pPr marL="0" indent="0">
              <a:buNone/>
            </a:pPr>
            <a:r>
              <a:rPr lang="en-IN" sz="1600" dirty="0">
                <a:latin typeface="Times New Roman" panose="02020603050405020304" pitchFamily="18" charset="0"/>
                <a:cs typeface="Times New Roman" panose="02020603050405020304" pitchFamily="18" charset="0"/>
              </a:rPr>
              <a:t>int main()</a:t>
            </a:r>
          </a:p>
          <a:p>
            <a:pPr marL="0" indent="0">
              <a:buNone/>
            </a:pPr>
            <a:r>
              <a:rPr lang="en-IN" sz="1600" dirty="0">
                <a:latin typeface="Times New Roman" panose="02020603050405020304" pitchFamily="18" charset="0"/>
                <a:cs typeface="Times New Roman" panose="02020603050405020304" pitchFamily="18" charset="0"/>
              </a:rPr>
              <a:t>{</a:t>
            </a:r>
          </a:p>
          <a:p>
            <a:pPr marL="0" indent="0">
              <a:buNone/>
            </a:pPr>
            <a:r>
              <a:rPr lang="en-IN" sz="1600" dirty="0">
                <a:latin typeface="Times New Roman" panose="02020603050405020304" pitchFamily="18" charset="0"/>
                <a:cs typeface="Times New Roman" panose="02020603050405020304" pitchFamily="18" charset="0"/>
              </a:rPr>
              <a:t>    // Print the message</a:t>
            </a:r>
          </a:p>
          <a:p>
            <a:pPr marL="0" indent="0">
              <a:buNone/>
            </a:pPr>
            <a:r>
              <a:rPr lang="en-IN" sz="1600" dirty="0">
                <a:latin typeface="Times New Roman" panose="02020603050405020304" pitchFamily="18" charset="0"/>
                <a:cs typeface="Times New Roman" panose="02020603050405020304" pitchFamily="18" charset="0"/>
              </a:rPr>
              <a:t>    printf(“Salman have %dK followers on Instagram", INSTAGRAM);</a:t>
            </a:r>
          </a:p>
          <a:p>
            <a:pPr marL="0" indent="0">
              <a:buNone/>
            </a:pPr>
            <a:r>
              <a:rPr lang="en-IN" sz="1600" dirty="0">
                <a:latin typeface="Times New Roman" panose="02020603050405020304" pitchFamily="18" charset="0"/>
                <a:cs typeface="Times New Roman" panose="02020603050405020304" pitchFamily="18" charset="0"/>
              </a:rPr>
              <a:t>    return 0;</a:t>
            </a:r>
          </a:p>
          <a:p>
            <a:pPr marL="0" indent="0">
              <a:buNone/>
            </a:pPr>
            <a:r>
              <a:rPr lang="en-IN" sz="1600" dirty="0">
                <a:latin typeface="Times New Roman" panose="02020603050405020304" pitchFamily="18" charset="0"/>
                <a:cs typeface="Times New Roman" panose="02020603050405020304" pitchFamily="18" charset="0"/>
              </a:rPr>
              <a:t>}</a:t>
            </a:r>
          </a:p>
          <a:p>
            <a:pPr marL="0" indent="0">
              <a:buNone/>
            </a:pPr>
            <a:r>
              <a:rPr lang="en-IN" sz="1600" dirty="0">
                <a:latin typeface="Times New Roman" panose="02020603050405020304" pitchFamily="18" charset="0"/>
                <a:cs typeface="Times New Roman" panose="02020603050405020304" pitchFamily="18" charset="0"/>
              </a:rPr>
              <a:t>OUTPUT: Salman have 138K followers on Instagram</a:t>
            </a:r>
          </a:p>
        </p:txBody>
      </p:sp>
    </p:spTree>
    <p:extLst>
      <p:ext uri="{BB962C8B-B14F-4D97-AF65-F5344CB8AC3E}">
        <p14:creationId xmlns:p14="http://schemas.microsoft.com/office/powerpoint/2010/main" val="10428974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929E60D-1960-4716-8810-731B78D71705}"/>
              </a:ext>
            </a:extLst>
          </p:cNvPr>
          <p:cNvSpPr>
            <a:spLocks noGrp="1"/>
          </p:cNvSpPr>
          <p:nvPr>
            <p:ph type="title"/>
          </p:nvPr>
        </p:nvSpPr>
        <p:spPr>
          <a:xfrm>
            <a:off x="767179" y="-1"/>
            <a:ext cx="10515600" cy="474223"/>
          </a:xfrm>
        </p:spPr>
        <p:txBody>
          <a:bodyPr>
            <a:normAutofit fontScale="90000"/>
          </a:bodyPr>
          <a:lstStyle/>
          <a:p>
            <a:r>
              <a:rPr lang="en-US" sz="2800" dirty="0">
                <a:latin typeface="Times New Roman" panose="02020603050405020304" pitchFamily="18" charset="0"/>
                <a:cs typeface="Times New Roman" panose="02020603050405020304" pitchFamily="18" charset="0"/>
              </a:rPr>
              <a:t>Multi-line macros</a:t>
            </a:r>
            <a:endParaRPr lang="en-IN" sz="2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F2E00BB0-08AF-41C4-B24D-1B158555682D}"/>
              </a:ext>
            </a:extLst>
          </p:cNvPr>
          <p:cNvSpPr>
            <a:spLocks noGrp="1"/>
          </p:cNvSpPr>
          <p:nvPr>
            <p:ph idx="4294967295"/>
          </p:nvPr>
        </p:nvSpPr>
        <p:spPr>
          <a:xfrm>
            <a:off x="767179" y="474222"/>
            <a:ext cx="10515600" cy="6383778"/>
          </a:xfrm>
          <a:prstGeom prst="rect">
            <a:avLst/>
          </a:prstGeom>
        </p:spPr>
        <p:txBody>
          <a:bodyPr>
            <a:noAutofit/>
          </a:bodyPr>
          <a:lstStyle/>
          <a:p>
            <a:r>
              <a:rPr lang="en-US" sz="1400" b="0" i="0" dirty="0">
                <a:solidFill>
                  <a:srgbClr val="273239"/>
                </a:solidFill>
                <a:effectLst/>
                <a:latin typeface="Times New Roman" panose="02020603050405020304" pitchFamily="18" charset="0"/>
                <a:cs typeface="Times New Roman" panose="02020603050405020304" pitchFamily="18" charset="0"/>
              </a:rPr>
              <a:t> An object-like macro could have a multi-line.</a:t>
            </a:r>
          </a:p>
          <a:p>
            <a:r>
              <a:rPr lang="en-US" sz="1400" b="0" i="0" dirty="0">
                <a:solidFill>
                  <a:srgbClr val="273239"/>
                </a:solidFill>
                <a:effectLst/>
                <a:latin typeface="Times New Roman" panose="02020603050405020304" pitchFamily="18" charset="0"/>
                <a:cs typeface="Times New Roman" panose="02020603050405020304" pitchFamily="18" charset="0"/>
              </a:rPr>
              <a:t> So to create a multi-line macro you have to use backslash-newline. </a:t>
            </a:r>
          </a:p>
          <a:p>
            <a:pPr marL="0" indent="0">
              <a:buNone/>
            </a:pPr>
            <a:r>
              <a:rPr lang="en-IN" sz="1400" dirty="0">
                <a:latin typeface="Times New Roman" panose="02020603050405020304" pitchFamily="18" charset="0"/>
                <a:cs typeface="Times New Roman" panose="02020603050405020304" pitchFamily="18" charset="0"/>
              </a:rPr>
              <a:t>// C program to illustrate macros</a:t>
            </a:r>
          </a:p>
          <a:p>
            <a:pPr marL="0" indent="0">
              <a:buNone/>
            </a:pPr>
            <a:r>
              <a:rPr lang="en-IN" sz="1400" dirty="0">
                <a:latin typeface="Times New Roman" panose="02020603050405020304" pitchFamily="18" charset="0"/>
                <a:cs typeface="Times New Roman" panose="02020603050405020304" pitchFamily="18" charset="0"/>
              </a:rPr>
              <a:t>#include &lt;stdio.h&gt;</a:t>
            </a:r>
          </a:p>
          <a:p>
            <a:pPr marL="0" indent="0">
              <a:buNone/>
            </a:pPr>
            <a:r>
              <a:rPr lang="en-IN" sz="1400" dirty="0">
                <a:latin typeface="Times New Roman" panose="02020603050405020304" pitchFamily="18" charset="0"/>
                <a:cs typeface="Times New Roman" panose="02020603050405020304" pitchFamily="18" charset="0"/>
              </a:rPr>
              <a:t>// Multi-line Macro definition</a:t>
            </a:r>
          </a:p>
          <a:p>
            <a:pPr marL="0" indent="0">
              <a:buNone/>
            </a:pPr>
            <a:r>
              <a:rPr lang="en-IN" sz="1400" dirty="0">
                <a:latin typeface="Times New Roman" panose="02020603050405020304" pitchFamily="18" charset="0"/>
                <a:cs typeface="Times New Roman" panose="02020603050405020304" pitchFamily="18" charset="0"/>
              </a:rPr>
              <a:t>#define ELE 1, \</a:t>
            </a:r>
          </a:p>
          <a:p>
            <a:pPr marL="0" indent="0">
              <a:buNone/>
            </a:pPr>
            <a:r>
              <a:rPr lang="en-IN" sz="1400" dirty="0">
                <a:latin typeface="Times New Roman" panose="02020603050405020304" pitchFamily="18" charset="0"/>
                <a:cs typeface="Times New Roman" panose="02020603050405020304" pitchFamily="18" charset="0"/>
              </a:rPr>
              <a:t>            2, \</a:t>
            </a:r>
          </a:p>
          <a:p>
            <a:pPr marL="0" indent="0">
              <a:buNone/>
            </a:pPr>
            <a:r>
              <a:rPr lang="en-IN" sz="1400" dirty="0">
                <a:latin typeface="Times New Roman" panose="02020603050405020304" pitchFamily="18" charset="0"/>
                <a:cs typeface="Times New Roman" panose="02020603050405020304" pitchFamily="18" charset="0"/>
              </a:rPr>
              <a:t>            3 </a:t>
            </a:r>
          </a:p>
          <a:p>
            <a:pPr marL="0" indent="0">
              <a:buNone/>
            </a:pPr>
            <a:r>
              <a:rPr lang="en-IN" sz="1400" dirty="0">
                <a:latin typeface="Times New Roman" panose="02020603050405020304" pitchFamily="18" charset="0"/>
                <a:cs typeface="Times New Roman" panose="02020603050405020304" pitchFamily="18" charset="0"/>
              </a:rPr>
              <a:t>void main()</a:t>
            </a:r>
          </a:p>
          <a:p>
            <a:pPr marL="0" indent="0">
              <a:buNone/>
            </a:pPr>
            <a:r>
              <a:rPr lang="en-IN" sz="1400" dirty="0">
                <a:latin typeface="Times New Roman" panose="02020603050405020304" pitchFamily="18" charset="0"/>
                <a:cs typeface="Times New Roman" panose="02020603050405020304" pitchFamily="18" charset="0"/>
              </a:rPr>
              <a:t>{ </a:t>
            </a:r>
          </a:p>
          <a:p>
            <a:pPr marL="0" indent="0">
              <a:buNone/>
            </a:pPr>
            <a:r>
              <a:rPr lang="en-IN" sz="1400" dirty="0">
                <a:latin typeface="Times New Roman" panose="02020603050405020304" pitchFamily="18" charset="0"/>
                <a:cs typeface="Times New Roman" panose="02020603050405020304" pitchFamily="18" charset="0"/>
              </a:rPr>
              <a:t>    // Array </a:t>
            </a:r>
            <a:r>
              <a:rPr lang="en-IN" sz="1400" dirty="0" err="1">
                <a:latin typeface="Times New Roman" panose="02020603050405020304" pitchFamily="18" charset="0"/>
                <a:cs typeface="Times New Roman" panose="02020603050405020304" pitchFamily="18" charset="0"/>
              </a:rPr>
              <a:t>arr</a:t>
            </a:r>
            <a:r>
              <a:rPr lang="en-IN" sz="1400" dirty="0">
                <a:latin typeface="Times New Roman" panose="02020603050405020304" pitchFamily="18" charset="0"/>
                <a:cs typeface="Times New Roman" panose="02020603050405020304" pitchFamily="18" charset="0"/>
              </a:rPr>
              <a:t>[] with elements   // defined in macros.</a:t>
            </a:r>
          </a:p>
          <a:p>
            <a:pPr marL="0" indent="0">
              <a:buNone/>
            </a:pPr>
            <a:r>
              <a:rPr lang="en-IN" sz="1400" dirty="0">
                <a:latin typeface="Times New Roman" panose="02020603050405020304" pitchFamily="18" charset="0"/>
                <a:cs typeface="Times New Roman" panose="02020603050405020304" pitchFamily="18" charset="0"/>
              </a:rPr>
              <a:t>int </a:t>
            </a:r>
            <a:r>
              <a:rPr lang="en-IN" sz="1400" dirty="0" err="1">
                <a:latin typeface="Times New Roman" panose="02020603050405020304" pitchFamily="18" charset="0"/>
                <a:cs typeface="Times New Roman" panose="02020603050405020304" pitchFamily="18" charset="0"/>
              </a:rPr>
              <a:t>arr</a:t>
            </a:r>
            <a:r>
              <a:rPr lang="en-IN" sz="1400" dirty="0">
                <a:latin typeface="Times New Roman" panose="02020603050405020304" pitchFamily="18" charset="0"/>
                <a:cs typeface="Times New Roman" panose="02020603050405020304" pitchFamily="18" charset="0"/>
              </a:rPr>
              <a:t>[] = { ELE };</a:t>
            </a:r>
          </a:p>
          <a:p>
            <a:pPr marL="0" indent="0">
              <a:buNone/>
            </a:pPr>
            <a:r>
              <a:rPr lang="en-IN" sz="1400" dirty="0">
                <a:latin typeface="Times New Roman" panose="02020603050405020304" pitchFamily="18" charset="0"/>
                <a:cs typeface="Times New Roman" panose="02020603050405020304" pitchFamily="18" charset="0"/>
              </a:rPr>
              <a:t>printf("Elements of Array are:\n"); // Print elements </a:t>
            </a:r>
          </a:p>
          <a:p>
            <a:pPr marL="0" indent="0">
              <a:buNone/>
            </a:pPr>
            <a:r>
              <a:rPr lang="en-IN" sz="1400" dirty="0">
                <a:latin typeface="Times New Roman" panose="02020603050405020304" pitchFamily="18" charset="0"/>
                <a:cs typeface="Times New Roman" panose="02020603050405020304" pitchFamily="18" charset="0"/>
              </a:rPr>
              <a:t>   for (int i = 0; i &lt; 3; i++) {</a:t>
            </a:r>
          </a:p>
          <a:p>
            <a:pPr marL="0" indent="0">
              <a:buNone/>
            </a:pPr>
            <a:r>
              <a:rPr lang="en-IN" sz="1400" dirty="0">
                <a:latin typeface="Times New Roman" panose="02020603050405020304" pitchFamily="18" charset="0"/>
                <a:cs typeface="Times New Roman" panose="02020603050405020304" pitchFamily="18" charset="0"/>
              </a:rPr>
              <a:t>        printf("%d  ", </a:t>
            </a:r>
            <a:r>
              <a:rPr lang="en-IN" sz="1400" dirty="0" err="1">
                <a:latin typeface="Times New Roman" panose="02020603050405020304" pitchFamily="18" charset="0"/>
                <a:cs typeface="Times New Roman" panose="02020603050405020304" pitchFamily="18" charset="0"/>
              </a:rPr>
              <a:t>arr</a:t>
            </a:r>
            <a:r>
              <a:rPr lang="en-IN" sz="1400" dirty="0">
                <a:latin typeface="Times New Roman" panose="02020603050405020304" pitchFamily="18" charset="0"/>
                <a:cs typeface="Times New Roman" panose="02020603050405020304" pitchFamily="18" charset="0"/>
              </a:rPr>
              <a:t>[i]);}</a:t>
            </a:r>
          </a:p>
          <a:p>
            <a:pPr marL="0" indent="0">
              <a:buNone/>
            </a:pPr>
            <a:r>
              <a:rPr lang="en-IN" sz="1400" dirty="0" smtClean="0">
                <a:latin typeface="Times New Roman" panose="02020603050405020304" pitchFamily="18" charset="0"/>
                <a:cs typeface="Times New Roman" panose="02020603050405020304" pitchFamily="18" charset="0"/>
              </a:rPr>
              <a:t>}</a:t>
            </a:r>
            <a:endParaRPr lang="en-IN" sz="14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7907628" y="1970468"/>
            <a:ext cx="3631842" cy="646331"/>
          </a:xfrm>
          <a:prstGeom prst="rect">
            <a:avLst/>
          </a:prstGeom>
          <a:noFill/>
        </p:spPr>
        <p:txBody>
          <a:bodyPr wrap="square" rtlCol="0">
            <a:spAutoFit/>
          </a:bodyPr>
          <a:lstStyle/>
          <a:p>
            <a:r>
              <a:rPr lang="en-IN">
                <a:latin typeface="Times New Roman" panose="02020603050405020304" pitchFamily="18" charset="0"/>
                <a:cs typeface="Times New Roman" panose="02020603050405020304" pitchFamily="18" charset="0"/>
              </a:rPr>
              <a:t>OUTPUT:-</a:t>
            </a:r>
            <a:r>
              <a:rPr lang="en-US">
                <a:latin typeface="Times New Roman" panose="02020603050405020304" pitchFamily="18" charset="0"/>
                <a:cs typeface="Times New Roman" panose="02020603050405020304" pitchFamily="18" charset="0"/>
              </a:rPr>
              <a:t>Elements of Array are:</a:t>
            </a:r>
          </a:p>
          <a:p>
            <a:r>
              <a:rPr lang="en-US">
                <a:latin typeface="Times New Roman" panose="02020603050405020304" pitchFamily="18" charset="0"/>
                <a:cs typeface="Times New Roman" panose="02020603050405020304" pitchFamily="18" charset="0"/>
              </a:rPr>
              <a:t>1  2  3</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43337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77C7F01-4429-4425-B382-FF128661E647}"/>
              </a:ext>
            </a:extLst>
          </p:cNvPr>
          <p:cNvSpPr>
            <a:spLocks noGrp="1"/>
          </p:cNvSpPr>
          <p:nvPr>
            <p:ph type="title"/>
          </p:nvPr>
        </p:nvSpPr>
        <p:spPr>
          <a:xfrm>
            <a:off x="838200" y="-140902"/>
            <a:ext cx="10515600" cy="1325563"/>
          </a:xfrm>
        </p:spPr>
        <p:txBody>
          <a:bodyPr>
            <a:normAutofit/>
          </a:bodyPr>
          <a:lstStyle/>
          <a:p>
            <a:r>
              <a:rPr lang="en-US" sz="4000" dirty="0">
                <a:latin typeface="Times New Roman" panose="02020603050405020304" pitchFamily="18" charset="0"/>
                <a:cs typeface="Times New Roman" panose="02020603050405020304" pitchFamily="18" charset="0"/>
              </a:rPr>
              <a:t>Function-like macros</a:t>
            </a:r>
            <a:r>
              <a:rPr lang="en-IN" sz="4000" dirty="0">
                <a:latin typeface="Times New Roman" panose="02020603050405020304" pitchFamily="18" charset="0"/>
                <a:cs typeface="Times New Roman" panose="02020603050405020304" pitchFamily="18" charset="0"/>
              </a:rPr>
              <a:t/>
            </a:r>
            <a:br>
              <a:rPr lang="en-IN" sz="4000" dirty="0">
                <a:latin typeface="Times New Roman" panose="02020603050405020304" pitchFamily="18" charset="0"/>
                <a:cs typeface="Times New Roman" panose="02020603050405020304" pitchFamily="18" charset="0"/>
              </a:rPr>
            </a:br>
            <a:endParaRPr lang="en-IN"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64ED492C-5620-432D-9BF7-C144DDF2252F}"/>
              </a:ext>
            </a:extLst>
          </p:cNvPr>
          <p:cNvSpPr>
            <a:spLocks noGrp="1"/>
          </p:cNvSpPr>
          <p:nvPr>
            <p:ph idx="4294967295"/>
          </p:nvPr>
        </p:nvSpPr>
        <p:spPr>
          <a:xfrm>
            <a:off x="838200" y="552443"/>
            <a:ext cx="10515600" cy="6865788"/>
          </a:xfrm>
          <a:prstGeom prst="rect">
            <a:avLst/>
          </a:prstGeom>
        </p:spPr>
        <p:txBody>
          <a:bodyPr>
            <a:noAutofit/>
          </a:bodyPr>
          <a:lstStyle/>
          <a:p>
            <a:r>
              <a:rPr lang="en-US" sz="1600" i="0" dirty="0">
                <a:solidFill>
                  <a:srgbClr val="273239"/>
                </a:solidFill>
                <a:effectLst/>
                <a:latin typeface="Times New Roman" panose="02020603050405020304" pitchFamily="18" charset="0"/>
                <a:cs typeface="Times New Roman" panose="02020603050405020304" pitchFamily="18" charset="0"/>
              </a:rPr>
              <a:t>These macros are the same as a function call. </a:t>
            </a:r>
          </a:p>
          <a:p>
            <a:r>
              <a:rPr lang="en-US" sz="1600" i="0" dirty="0">
                <a:solidFill>
                  <a:srgbClr val="273239"/>
                </a:solidFill>
                <a:effectLst/>
                <a:latin typeface="Times New Roman" panose="02020603050405020304" pitchFamily="18" charset="0"/>
                <a:cs typeface="Times New Roman" panose="02020603050405020304" pitchFamily="18" charset="0"/>
              </a:rPr>
              <a:t>It replaces the entire code instead of a function name. </a:t>
            </a:r>
          </a:p>
          <a:p>
            <a:r>
              <a:rPr lang="en-US" sz="1600" i="0" dirty="0">
                <a:solidFill>
                  <a:srgbClr val="273239"/>
                </a:solidFill>
                <a:effectLst/>
                <a:latin typeface="Times New Roman" panose="02020603050405020304" pitchFamily="18" charset="0"/>
                <a:cs typeface="Times New Roman" panose="02020603050405020304" pitchFamily="18" charset="0"/>
              </a:rPr>
              <a:t>Pair of parentheses immediately after the macro name is necessary. </a:t>
            </a:r>
          </a:p>
          <a:p>
            <a:r>
              <a:rPr lang="en-US" sz="1600" i="0" dirty="0">
                <a:solidFill>
                  <a:srgbClr val="273239"/>
                </a:solidFill>
                <a:effectLst/>
                <a:latin typeface="Times New Roman" panose="02020603050405020304" pitchFamily="18" charset="0"/>
                <a:cs typeface="Times New Roman" panose="02020603050405020304" pitchFamily="18" charset="0"/>
              </a:rPr>
              <a:t>If we put a space between the macro name and the parentheses in the macro definition then the macro will not work. </a:t>
            </a:r>
          </a:p>
          <a:p>
            <a:pPr marL="0" indent="0">
              <a:buNone/>
            </a:pPr>
            <a:r>
              <a:rPr lang="en-IN" sz="1600" dirty="0">
                <a:latin typeface="Times New Roman" panose="02020603050405020304" pitchFamily="18" charset="0"/>
                <a:cs typeface="Times New Roman" panose="02020603050405020304" pitchFamily="18" charset="0"/>
              </a:rPr>
              <a:t>// C program to illustrate macros</a:t>
            </a:r>
          </a:p>
          <a:p>
            <a:pPr marL="0" indent="0">
              <a:buNone/>
            </a:pPr>
            <a:r>
              <a:rPr lang="en-IN" sz="1600" dirty="0">
                <a:latin typeface="Times New Roman" panose="02020603050405020304" pitchFamily="18" charset="0"/>
                <a:cs typeface="Times New Roman" panose="02020603050405020304" pitchFamily="18" charset="0"/>
              </a:rPr>
              <a:t>#include &lt;stdio.h&gt;</a:t>
            </a:r>
          </a:p>
          <a:p>
            <a:pPr marL="0" indent="0">
              <a:buNone/>
            </a:pPr>
            <a:r>
              <a:rPr lang="en-IN" sz="1600" dirty="0">
                <a:latin typeface="Times New Roman" panose="02020603050405020304" pitchFamily="18" charset="0"/>
                <a:cs typeface="Times New Roman" panose="02020603050405020304" pitchFamily="18" charset="0"/>
              </a:rPr>
              <a:t>// Function-like Macro definition</a:t>
            </a:r>
          </a:p>
          <a:p>
            <a:pPr marL="0" indent="0">
              <a:buNone/>
            </a:pPr>
            <a:r>
              <a:rPr lang="en-IN" sz="1600" dirty="0">
                <a:latin typeface="Times New Roman" panose="02020603050405020304" pitchFamily="18" charset="0"/>
                <a:cs typeface="Times New Roman" panose="02020603050405020304" pitchFamily="18" charset="0"/>
              </a:rPr>
              <a:t>#define min(a, b) (((a) &lt; (b)) ? (a) : (b))</a:t>
            </a:r>
          </a:p>
          <a:p>
            <a:pPr marL="0" indent="0">
              <a:buNone/>
            </a:pPr>
            <a:r>
              <a:rPr lang="en-IN" sz="1600" dirty="0">
                <a:latin typeface="Times New Roman" panose="02020603050405020304" pitchFamily="18" charset="0"/>
                <a:cs typeface="Times New Roman" panose="02020603050405020304" pitchFamily="18" charset="0"/>
              </a:rPr>
              <a:t> // Driver Code</a:t>
            </a:r>
          </a:p>
          <a:p>
            <a:pPr marL="0" indent="0">
              <a:buNone/>
            </a:pPr>
            <a:r>
              <a:rPr lang="en-IN" sz="1600" dirty="0">
                <a:latin typeface="Times New Roman" panose="02020603050405020304" pitchFamily="18" charset="0"/>
                <a:cs typeface="Times New Roman" panose="02020603050405020304" pitchFamily="18" charset="0"/>
              </a:rPr>
              <a:t>int main()</a:t>
            </a:r>
          </a:p>
          <a:p>
            <a:pPr marL="0" indent="0">
              <a:buNone/>
            </a:pPr>
            <a:r>
              <a:rPr lang="en-IN" sz="1600" dirty="0">
                <a:latin typeface="Times New Roman" panose="02020603050405020304" pitchFamily="18" charset="0"/>
                <a:cs typeface="Times New Roman" panose="02020603050405020304" pitchFamily="18" charset="0"/>
              </a:rPr>
              <a:t>{ </a:t>
            </a:r>
          </a:p>
          <a:p>
            <a:pPr marL="0" indent="0">
              <a:buNone/>
            </a:pPr>
            <a:r>
              <a:rPr lang="en-IN" sz="1600" dirty="0">
                <a:latin typeface="Times New Roman" panose="02020603050405020304" pitchFamily="18" charset="0"/>
                <a:cs typeface="Times New Roman" panose="02020603050405020304" pitchFamily="18" charset="0"/>
              </a:rPr>
              <a:t>    // Given two number a and b</a:t>
            </a:r>
          </a:p>
          <a:p>
            <a:pPr marL="0" indent="0">
              <a:buNone/>
            </a:pPr>
            <a:r>
              <a:rPr lang="en-IN" sz="1600" dirty="0">
                <a:latin typeface="Times New Roman" panose="02020603050405020304" pitchFamily="18" charset="0"/>
                <a:cs typeface="Times New Roman" panose="02020603050405020304" pitchFamily="18" charset="0"/>
              </a:rPr>
              <a:t>    int a = 18;</a:t>
            </a:r>
          </a:p>
          <a:p>
            <a:pPr marL="0" indent="0">
              <a:buNone/>
            </a:pPr>
            <a:r>
              <a:rPr lang="en-IN" sz="1600" dirty="0">
                <a:latin typeface="Times New Roman" panose="02020603050405020304" pitchFamily="18" charset="0"/>
                <a:cs typeface="Times New Roman" panose="02020603050405020304" pitchFamily="18" charset="0"/>
              </a:rPr>
              <a:t>    int b = 76;</a:t>
            </a:r>
          </a:p>
          <a:p>
            <a:pPr marL="0" indent="0">
              <a:buNone/>
            </a:pPr>
            <a:r>
              <a:rPr lang="en-IN" sz="1600" dirty="0">
                <a:latin typeface="Times New Roman" panose="02020603050405020304" pitchFamily="18" charset="0"/>
                <a:cs typeface="Times New Roman" panose="02020603050405020304" pitchFamily="18" charset="0"/>
              </a:rPr>
              <a:t>     printf("Minimum value between %d and %d is %d\n", a, b, min(a, b));</a:t>
            </a:r>
          </a:p>
          <a:p>
            <a:pPr marL="0" indent="0">
              <a:buNone/>
            </a:pPr>
            <a:r>
              <a:rPr lang="en-IN" sz="1600" dirty="0" smtClean="0">
                <a:latin typeface="Times New Roman" panose="02020603050405020304" pitchFamily="18" charset="0"/>
                <a:cs typeface="Times New Roman" panose="02020603050405020304" pitchFamily="18" charset="0"/>
              </a:rPr>
              <a:t>}</a:t>
            </a:r>
            <a:endParaRPr lang="en-IN" sz="16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8461419" y="2916451"/>
            <a:ext cx="2509234" cy="923330"/>
          </a:xfrm>
          <a:prstGeom prst="rect">
            <a:avLst/>
          </a:prstGeom>
          <a:noFill/>
        </p:spPr>
        <p:txBody>
          <a:bodyPr wrap="square" rtlCol="0">
            <a:spAutoFit/>
          </a:bodyPr>
          <a:lstStyle/>
          <a:p>
            <a:r>
              <a:rPr lang="en-US">
                <a:latin typeface="Times New Roman" panose="02020603050405020304" pitchFamily="18" charset="0"/>
                <a:cs typeface="Times New Roman" panose="02020603050405020304" pitchFamily="18" charset="0"/>
              </a:rPr>
              <a:t>Output: </a:t>
            </a:r>
          </a:p>
          <a:p>
            <a:r>
              <a:rPr lang="en-US">
                <a:latin typeface="Times New Roman" panose="02020603050405020304" pitchFamily="18" charset="0"/>
                <a:cs typeface="Times New Roman" panose="02020603050405020304" pitchFamily="18" charset="0"/>
              </a:rPr>
              <a:t>Minimum value between 18 and 76 is 18</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91715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30E04AE-7D4A-4B8D-9324-C0FE81AA4DDD}"/>
              </a:ext>
            </a:extLst>
          </p:cNvPr>
          <p:cNvSpPr>
            <a:spLocks noGrp="1"/>
          </p:cNvSpPr>
          <p:nvPr>
            <p:ph type="title"/>
          </p:nvPr>
        </p:nvSpPr>
        <p:spPr>
          <a:xfrm>
            <a:off x="900896" y="258999"/>
            <a:ext cx="10364451" cy="733765"/>
          </a:xfrm>
        </p:spPr>
        <p:txBody>
          <a:bodyPr>
            <a:normAutofit/>
          </a:bodyPr>
          <a:lstStyle/>
          <a:p>
            <a:r>
              <a:rPr lang="en-US" sz="4000" dirty="0">
                <a:latin typeface="Times New Roman" panose="02020603050405020304" pitchFamily="18" charset="0"/>
                <a:cs typeface="Times New Roman" panose="02020603050405020304" pitchFamily="18" charset="0"/>
              </a:rPr>
              <a:t>Preprocessing</a:t>
            </a:r>
            <a:endParaRPr lang="en-IN" sz="4000" dirty="0"/>
          </a:p>
        </p:txBody>
      </p:sp>
      <p:sp>
        <p:nvSpPr>
          <p:cNvPr id="3" name="Content Placeholder 2">
            <a:extLst>
              <a:ext uri="{FF2B5EF4-FFF2-40B4-BE49-F238E27FC236}">
                <a16:creationId xmlns="" xmlns:a16="http://schemas.microsoft.com/office/drawing/2014/main" id="{B368783E-CC3F-41A9-8563-8B57412E918F}"/>
              </a:ext>
            </a:extLst>
          </p:cNvPr>
          <p:cNvSpPr>
            <a:spLocks noGrp="1"/>
          </p:cNvSpPr>
          <p:nvPr>
            <p:ph idx="4294967295"/>
          </p:nvPr>
        </p:nvSpPr>
        <p:spPr>
          <a:xfrm>
            <a:off x="1021042" y="1532662"/>
            <a:ext cx="10515600" cy="4859260"/>
          </a:xfrm>
          <a:prstGeom prst="rect">
            <a:avLst/>
          </a:prstGeom>
        </p:spPr>
        <p:txBody>
          <a:bodyPr>
            <a:normAutofit fontScale="77500" lnSpcReduction="20000"/>
          </a:bodyPr>
          <a:lstStyle/>
          <a:p>
            <a:r>
              <a:rPr lang="en-US" sz="1600" dirty="0">
                <a:latin typeface="Times New Roman" panose="02020603050405020304" pitchFamily="18" charset="0"/>
                <a:cs typeface="Times New Roman" panose="02020603050405020304" pitchFamily="18" charset="0"/>
              </a:rPr>
              <a:t>Working of Preprocessor</a:t>
            </a:r>
          </a:p>
          <a:p>
            <a:pPr marL="0" indent="0">
              <a:buNone/>
            </a:pPr>
            <a:endParaRPr lang="en-IN" sz="1600" dirty="0">
              <a:latin typeface="Times New Roman" panose="02020603050405020304" pitchFamily="18" charset="0"/>
              <a:cs typeface="Times New Roman" panose="02020603050405020304" pitchFamily="18" charset="0"/>
            </a:endParaRPr>
          </a:p>
          <a:p>
            <a:pPr marL="0" indent="0">
              <a:buNone/>
            </a:pPr>
            <a:endParaRPr lang="en-IN" sz="1600" dirty="0">
              <a:latin typeface="Times New Roman" panose="02020603050405020304" pitchFamily="18" charset="0"/>
              <a:cs typeface="Times New Roman" panose="02020603050405020304" pitchFamily="18" charset="0"/>
            </a:endParaRPr>
          </a:p>
          <a:p>
            <a:pPr marL="0" indent="0">
              <a:buNone/>
            </a:pPr>
            <a:endParaRPr lang="en-IN" sz="1600" dirty="0">
              <a:latin typeface="Times New Roman" panose="02020603050405020304" pitchFamily="18" charset="0"/>
              <a:cs typeface="Times New Roman" panose="02020603050405020304" pitchFamily="18" charset="0"/>
            </a:endParaRPr>
          </a:p>
          <a:p>
            <a:pPr marL="0" indent="0">
              <a:buNone/>
            </a:pPr>
            <a:endParaRPr lang="en-IN" sz="1600" dirty="0">
              <a:latin typeface="Times New Roman" panose="02020603050405020304" pitchFamily="18" charset="0"/>
              <a:cs typeface="Times New Roman" panose="02020603050405020304" pitchFamily="18" charset="0"/>
            </a:endParaRPr>
          </a:p>
          <a:p>
            <a:pPr marL="0" indent="0">
              <a:buNone/>
            </a:pPr>
            <a:endParaRPr lang="en-IN" sz="1600" dirty="0">
              <a:latin typeface="Times New Roman" panose="02020603050405020304" pitchFamily="18" charset="0"/>
              <a:cs typeface="Times New Roman" panose="02020603050405020304" pitchFamily="18" charset="0"/>
            </a:endParaRPr>
          </a:p>
          <a:p>
            <a:pPr marL="0" indent="0">
              <a:buNone/>
            </a:pPr>
            <a:endParaRPr lang="en-IN" sz="1600" dirty="0">
              <a:latin typeface="Times New Roman" panose="02020603050405020304" pitchFamily="18" charset="0"/>
              <a:cs typeface="Times New Roman" panose="02020603050405020304" pitchFamily="18" charset="0"/>
            </a:endParaRPr>
          </a:p>
          <a:p>
            <a:pPr marL="0" indent="0">
              <a:buNone/>
            </a:pPr>
            <a:endParaRPr lang="en-IN" sz="1600" dirty="0">
              <a:latin typeface="Times New Roman" panose="02020603050405020304" pitchFamily="18" charset="0"/>
              <a:cs typeface="Times New Roman" panose="02020603050405020304" pitchFamily="18" charset="0"/>
            </a:endParaRPr>
          </a:p>
          <a:p>
            <a:pPr marL="0" indent="0">
              <a:buNone/>
            </a:pPr>
            <a:endParaRPr lang="en-IN" sz="1600" dirty="0">
              <a:latin typeface="Times New Roman" panose="02020603050405020304" pitchFamily="18" charset="0"/>
              <a:cs typeface="Times New Roman" panose="02020603050405020304" pitchFamily="18" charset="0"/>
            </a:endParaRPr>
          </a:p>
          <a:p>
            <a:pPr marL="0" indent="0">
              <a:buNone/>
            </a:pPr>
            <a:endParaRPr lang="en-IN" sz="1600" dirty="0">
              <a:latin typeface="Times New Roman" panose="02020603050405020304" pitchFamily="18" charset="0"/>
              <a:cs typeface="Times New Roman" panose="02020603050405020304" pitchFamily="18" charset="0"/>
            </a:endParaRPr>
          </a:p>
          <a:p>
            <a:pPr marL="0" indent="0">
              <a:buNone/>
            </a:pPr>
            <a:endParaRPr lang="en-IN" sz="1600" dirty="0">
              <a:latin typeface="Times New Roman" panose="02020603050405020304" pitchFamily="18" charset="0"/>
              <a:cs typeface="Times New Roman" panose="02020603050405020304" pitchFamily="18" charset="0"/>
            </a:endParaRPr>
          </a:p>
          <a:p>
            <a:r>
              <a:rPr lang="en-IN" sz="1600" b="0" i="0" dirty="0">
                <a:effectLst/>
                <a:latin typeface="Times New Roman" panose="02020603050405020304" pitchFamily="18" charset="0"/>
                <a:cs typeface="Times New Roman" panose="02020603050405020304" pitchFamily="18" charset="0"/>
              </a:rPr>
              <a:t>These are the pre-processor in c ,#include, #define etc..</a:t>
            </a:r>
          </a:p>
          <a:p>
            <a:r>
              <a:rPr lang="en-US" sz="1600" b="0" i="0" dirty="0">
                <a:effectLst/>
                <a:latin typeface="Times New Roman" panose="02020603050405020304" pitchFamily="18" charset="0"/>
                <a:cs typeface="Times New Roman" panose="02020603050405020304" pitchFamily="18" charset="0"/>
              </a:rPr>
              <a:t>The C preprocessor is a macro preprocessor (allows you to define macros) that transforms your program before it is compiled. </a:t>
            </a:r>
          </a:p>
          <a:p>
            <a:r>
              <a:rPr lang="en-US" sz="1600" b="0" i="0" dirty="0">
                <a:effectLst/>
                <a:latin typeface="Times New Roman" panose="02020603050405020304" pitchFamily="18" charset="0"/>
                <a:cs typeface="Times New Roman" panose="02020603050405020304" pitchFamily="18" charset="0"/>
              </a:rPr>
              <a:t>These transformations can be the inclusion of header file, macro expansions etc.</a:t>
            </a:r>
            <a:endParaRPr lang="en-IN" sz="1600" b="0" i="0" dirty="0">
              <a:effectLst/>
              <a:latin typeface="Times New Roman" panose="02020603050405020304" pitchFamily="18" charset="0"/>
              <a:cs typeface="Times New Roman" panose="02020603050405020304" pitchFamily="18" charset="0"/>
            </a:endParaRPr>
          </a:p>
          <a:p>
            <a:endParaRPr lang="en-IN" sz="1600" dirty="0">
              <a:latin typeface="Times New Roman" panose="02020603050405020304" pitchFamily="18" charset="0"/>
              <a:cs typeface="Times New Roman" panose="02020603050405020304" pitchFamily="18" charset="0"/>
            </a:endParaRPr>
          </a:p>
        </p:txBody>
      </p:sp>
      <p:pic>
        <p:nvPicPr>
          <p:cNvPr id="4" name="Picture 3" descr="Working of a preprocessor in C programming">
            <a:extLst>
              <a:ext uri="{FF2B5EF4-FFF2-40B4-BE49-F238E27FC236}">
                <a16:creationId xmlns="" xmlns:a16="http://schemas.microsoft.com/office/drawing/2014/main" id="{7CBAF79F-41E4-483E-89F8-CCC5A402C63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14742" y="2118252"/>
            <a:ext cx="4864100" cy="2781300"/>
          </a:xfrm>
          <a:prstGeom prst="rect">
            <a:avLst/>
          </a:prstGeom>
          <a:noFill/>
          <a:ln>
            <a:noFill/>
          </a:ln>
        </p:spPr>
      </p:pic>
    </p:spTree>
    <p:extLst>
      <p:ext uri="{BB962C8B-B14F-4D97-AF65-F5344CB8AC3E}">
        <p14:creationId xmlns:p14="http://schemas.microsoft.com/office/powerpoint/2010/main" val="1600537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107252"/>
          </a:xfrm>
        </p:spPr>
        <p:txBody>
          <a:bodyPr/>
          <a:lstStyle/>
          <a:p>
            <a:r>
              <a:rPr lang="en-GB" dirty="0"/>
              <a:t>Advantage of functions in C</a:t>
            </a:r>
            <a:endParaRPr lang="en-IN" dirty="0"/>
          </a:p>
        </p:txBody>
      </p:sp>
      <p:sp>
        <p:nvSpPr>
          <p:cNvPr id="3" name="Content Placeholder 2"/>
          <p:cNvSpPr>
            <a:spLocks noGrp="1"/>
          </p:cNvSpPr>
          <p:nvPr>
            <p:ph sz="quarter" idx="13"/>
          </p:nvPr>
        </p:nvSpPr>
        <p:spPr>
          <a:xfrm>
            <a:off x="913774" y="1558344"/>
            <a:ext cx="10363825" cy="4232855"/>
          </a:xfrm>
        </p:spPr>
        <p:txBody>
          <a:bodyPr>
            <a:normAutofit/>
          </a:bodyPr>
          <a:lstStyle/>
          <a:p>
            <a:r>
              <a:rPr lang="en-GB" sz="2400" cap="none" dirty="0"/>
              <a:t>By using functions, we can avoid rewriting same logic/code again and again in a program.</a:t>
            </a:r>
          </a:p>
          <a:p>
            <a:r>
              <a:rPr lang="en-GB" sz="2400" cap="none" dirty="0"/>
              <a:t>We can call C functions any number of times in a program and from any place in a program.</a:t>
            </a:r>
          </a:p>
          <a:p>
            <a:r>
              <a:rPr lang="en-GB" sz="2400" cap="none" dirty="0"/>
              <a:t>We can track a large C program easily when it is divided into multiple functions.</a:t>
            </a:r>
          </a:p>
          <a:p>
            <a:r>
              <a:rPr lang="en-GB" sz="2400" cap="none" dirty="0"/>
              <a:t>Reusability is the main achievement of C functions</a:t>
            </a:r>
            <a:r>
              <a:rPr lang="en-GB" sz="2400" cap="none" dirty="0" smtClean="0"/>
              <a:t>.</a:t>
            </a:r>
            <a:endParaRPr lang="en-GB" sz="2400" cap="none" dirty="0"/>
          </a:p>
        </p:txBody>
      </p:sp>
    </p:spTree>
    <p:extLst>
      <p:ext uri="{BB962C8B-B14F-4D97-AF65-F5344CB8AC3E}">
        <p14:creationId xmlns:p14="http://schemas.microsoft.com/office/powerpoint/2010/main" val="193584788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77C7F01-4429-4425-B382-FF128661E647}"/>
              </a:ext>
            </a:extLst>
          </p:cNvPr>
          <p:cNvSpPr>
            <a:spLocks noGrp="1"/>
          </p:cNvSpPr>
          <p:nvPr>
            <p:ph type="title"/>
          </p:nvPr>
        </p:nvSpPr>
        <p:spPr>
          <a:xfrm>
            <a:off x="989349" y="1"/>
            <a:ext cx="10364451" cy="734096"/>
          </a:xfrm>
        </p:spPr>
        <p:txBody>
          <a:bodyPr>
            <a:normAutofit/>
          </a:bodyPr>
          <a:lstStyle/>
          <a:p>
            <a:r>
              <a:rPr lang="en-US" sz="4000" dirty="0">
                <a:latin typeface="Times New Roman" panose="02020603050405020304" pitchFamily="18" charset="0"/>
                <a:cs typeface="Times New Roman" panose="02020603050405020304" pitchFamily="18" charset="0"/>
              </a:rPr>
              <a:t>Preprocessing</a:t>
            </a:r>
            <a:endParaRPr lang="en-IN" sz="4000" dirty="0"/>
          </a:p>
        </p:txBody>
      </p:sp>
      <p:sp>
        <p:nvSpPr>
          <p:cNvPr id="3" name="Content Placeholder 2">
            <a:extLst>
              <a:ext uri="{FF2B5EF4-FFF2-40B4-BE49-F238E27FC236}">
                <a16:creationId xmlns="" xmlns:a16="http://schemas.microsoft.com/office/drawing/2014/main" id="{64ED492C-5620-432D-9BF7-C144DDF2252F}"/>
              </a:ext>
            </a:extLst>
          </p:cNvPr>
          <p:cNvSpPr>
            <a:spLocks noGrp="1"/>
          </p:cNvSpPr>
          <p:nvPr>
            <p:ph idx="4294967295"/>
          </p:nvPr>
        </p:nvSpPr>
        <p:spPr>
          <a:xfrm>
            <a:off x="466769" y="980295"/>
            <a:ext cx="11409609" cy="6811423"/>
          </a:xfrm>
          <a:prstGeom prst="rect">
            <a:avLst/>
          </a:prstGeom>
        </p:spPr>
        <p:txBody>
          <a:bodyPr>
            <a:noAutofit/>
          </a:bodyPr>
          <a:lstStyle/>
          <a:p>
            <a:r>
              <a:rPr lang="en-US" sz="1800" dirty="0">
                <a:latin typeface="Times New Roman" panose="02020603050405020304" pitchFamily="18" charset="0"/>
                <a:cs typeface="Times New Roman" panose="02020603050405020304" pitchFamily="18" charset="0"/>
              </a:rPr>
              <a:t>All preprocessing directives begin with a # symbol. For example,</a:t>
            </a:r>
          </a:p>
          <a:p>
            <a:pPr marL="0" indent="0">
              <a:buNone/>
            </a:pPr>
            <a:r>
              <a:rPr lang="en-US" sz="1800" dirty="0">
                <a:latin typeface="Times New Roman" panose="02020603050405020304" pitchFamily="18" charset="0"/>
                <a:cs typeface="Times New Roman" panose="02020603050405020304" pitchFamily="18" charset="0"/>
              </a:rPr>
              <a:t>   #define PI 3.14</a:t>
            </a:r>
          </a:p>
          <a:p>
            <a:r>
              <a:rPr lang="en-US" sz="1800" b="1" dirty="0">
                <a:latin typeface="Times New Roman" panose="02020603050405020304" pitchFamily="18" charset="0"/>
                <a:cs typeface="Times New Roman" panose="02020603050405020304" pitchFamily="18" charset="0"/>
              </a:rPr>
              <a:t>Including Header Files: #include</a:t>
            </a:r>
          </a:p>
          <a:p>
            <a:pPr>
              <a:buFont typeface="Wingdings" panose="05000000000000000000" pitchFamily="2" charset="2"/>
              <a:buChar char="ü"/>
            </a:pPr>
            <a:r>
              <a:rPr lang="en-US" sz="1800" dirty="0">
                <a:latin typeface="Times New Roman" panose="02020603050405020304" pitchFamily="18" charset="0"/>
                <a:cs typeface="Times New Roman" panose="02020603050405020304" pitchFamily="18" charset="0"/>
              </a:rPr>
              <a:t>The #include preprocessor is used to include header files to C programs. For example,</a:t>
            </a:r>
          </a:p>
          <a:p>
            <a:pPr marL="0" indent="0">
              <a:buNone/>
            </a:pPr>
            <a:r>
              <a:rPr lang="en-US" sz="1800" dirty="0">
                <a:latin typeface="Times New Roman" panose="02020603050405020304" pitchFamily="18" charset="0"/>
                <a:cs typeface="Times New Roman" panose="02020603050405020304" pitchFamily="18" charset="0"/>
              </a:rPr>
              <a:t>    #include &lt;stdio.h&gt;</a:t>
            </a:r>
          </a:p>
          <a:p>
            <a:pPr>
              <a:buFont typeface="Wingdings" panose="05000000000000000000" pitchFamily="2" charset="2"/>
              <a:buChar char="ü"/>
            </a:pPr>
            <a:r>
              <a:rPr lang="en-US" sz="1800" dirty="0">
                <a:latin typeface="Times New Roman" panose="02020603050405020304" pitchFamily="18" charset="0"/>
                <a:cs typeface="Times New Roman" panose="02020603050405020304" pitchFamily="18" charset="0"/>
              </a:rPr>
              <a:t>Here, stdio.h is a header file. The #include preprocessor directive replaces the above line with the contents of stdio.h header file.</a:t>
            </a:r>
          </a:p>
          <a:p>
            <a:pPr>
              <a:buFont typeface="Wingdings" panose="05000000000000000000" pitchFamily="2" charset="2"/>
              <a:buChar char="ü"/>
            </a:pPr>
            <a:r>
              <a:rPr lang="en-US" sz="1800" dirty="0">
                <a:latin typeface="Times New Roman" panose="02020603050405020304" pitchFamily="18" charset="0"/>
                <a:cs typeface="Times New Roman" panose="02020603050405020304" pitchFamily="18" charset="0"/>
              </a:rPr>
              <a:t>That's the reason why you need to use #include &lt;stdio.h&gt; before you can use functions like scanf() and printf().</a:t>
            </a:r>
          </a:p>
          <a:p>
            <a:endParaRPr lang="en-IN"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38446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r>
              <a:rPr lang="en-US" b="1" dirty="0">
                <a:latin typeface="Times New Roman" panose="02020603050405020304" pitchFamily="18" charset="0"/>
                <a:cs typeface="Times New Roman" panose="02020603050405020304" pitchFamily="18" charset="0"/>
              </a:rPr>
              <a:t>Macros using #define</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A macro is a fragment of code that is given a name. You can define a macro in C using the #define preprocessor directive.</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Here's an example.</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#define d 299792458  // speed of light</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Here, when we use d in our program, it is replaced with 299792458.</a:t>
            </a:r>
            <a:endParaRPr lang="en-IN"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283892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952706"/>
          </a:xfrm>
        </p:spPr>
        <p:txBody>
          <a:bodyPr/>
          <a:lstStyle/>
          <a:p>
            <a:r>
              <a:rPr lang="en-IN" dirty="0"/>
              <a:t>aspects of </a:t>
            </a:r>
            <a:r>
              <a:rPr lang="en-IN" dirty="0" smtClean="0"/>
              <a:t>FUNCTIONS</a:t>
            </a:r>
            <a:endParaRPr lang="en-IN" dirty="0"/>
          </a:p>
        </p:txBody>
      </p:sp>
      <p:sp>
        <p:nvSpPr>
          <p:cNvPr id="3" name="Content Placeholder 2"/>
          <p:cNvSpPr>
            <a:spLocks noGrp="1"/>
          </p:cNvSpPr>
          <p:nvPr>
            <p:ph sz="quarter" idx="13"/>
          </p:nvPr>
        </p:nvSpPr>
        <p:spPr>
          <a:xfrm>
            <a:off x="914400" y="1723147"/>
            <a:ext cx="10363826" cy="4432953"/>
          </a:xfrm>
        </p:spPr>
        <p:txBody>
          <a:bodyPr>
            <a:normAutofit/>
          </a:bodyPr>
          <a:lstStyle/>
          <a:p>
            <a:pPr marL="0" indent="0">
              <a:buNone/>
            </a:pPr>
            <a:r>
              <a:rPr lang="en-GB" cap="none" dirty="0" smtClean="0">
                <a:latin typeface="Times New Roman" panose="02020603050405020304" pitchFamily="18" charset="0"/>
                <a:cs typeface="Times New Roman" panose="02020603050405020304" pitchFamily="18" charset="0"/>
              </a:rPr>
              <a:t>    There </a:t>
            </a:r>
            <a:r>
              <a:rPr lang="en-GB" cap="none" dirty="0">
                <a:latin typeface="Times New Roman" panose="02020603050405020304" pitchFamily="18" charset="0"/>
                <a:cs typeface="Times New Roman" panose="02020603050405020304" pitchFamily="18" charset="0"/>
              </a:rPr>
              <a:t>are three aspects of a C </a:t>
            </a:r>
            <a:r>
              <a:rPr lang="en-GB" cap="none" dirty="0" smtClean="0">
                <a:latin typeface="Times New Roman" panose="02020603050405020304" pitchFamily="18" charset="0"/>
                <a:cs typeface="Times New Roman" panose="02020603050405020304" pitchFamily="18" charset="0"/>
              </a:rPr>
              <a:t>function.</a:t>
            </a:r>
          </a:p>
          <a:p>
            <a:r>
              <a:rPr lang="en-GB" b="1" cap="none" dirty="0" smtClean="0">
                <a:latin typeface="Times New Roman" panose="02020603050405020304" pitchFamily="18" charset="0"/>
                <a:cs typeface="Times New Roman" panose="02020603050405020304" pitchFamily="18" charset="0"/>
              </a:rPr>
              <a:t>Function declaration: </a:t>
            </a:r>
            <a:r>
              <a:rPr lang="en-GB" cap="none" dirty="0">
                <a:latin typeface="Times New Roman" panose="02020603050405020304" pitchFamily="18" charset="0"/>
                <a:cs typeface="Times New Roman" panose="02020603050405020304" pitchFamily="18" charset="0"/>
              </a:rPr>
              <a:t>A function must be declared globally in a c program to tell the compiler about the function name, function parameters, and return </a:t>
            </a:r>
            <a:r>
              <a:rPr lang="en-GB" cap="none" dirty="0" smtClean="0">
                <a:latin typeface="Times New Roman" panose="02020603050405020304" pitchFamily="18" charset="0"/>
                <a:cs typeface="Times New Roman" panose="02020603050405020304" pitchFamily="18" charset="0"/>
              </a:rPr>
              <a:t>type.</a:t>
            </a:r>
          </a:p>
          <a:p>
            <a:r>
              <a:rPr lang="en-GB" b="1" cap="none" dirty="0" smtClean="0">
                <a:latin typeface="Times New Roman" panose="02020603050405020304" pitchFamily="18" charset="0"/>
                <a:cs typeface="Times New Roman" panose="02020603050405020304" pitchFamily="18" charset="0"/>
              </a:rPr>
              <a:t>Function call</a:t>
            </a:r>
            <a:r>
              <a:rPr lang="en-GB" cap="none" dirty="0" smtClean="0">
                <a:latin typeface="Times New Roman" panose="02020603050405020304" pitchFamily="18" charset="0"/>
                <a:cs typeface="Times New Roman" panose="02020603050405020304" pitchFamily="18" charset="0"/>
              </a:rPr>
              <a:t>: Function </a:t>
            </a:r>
            <a:r>
              <a:rPr lang="en-GB" cap="none" dirty="0">
                <a:latin typeface="Times New Roman" panose="02020603050405020304" pitchFamily="18" charset="0"/>
                <a:cs typeface="Times New Roman" panose="02020603050405020304" pitchFamily="18" charset="0"/>
              </a:rPr>
              <a:t>can be called from anywhere in the program. The parameter list must not differ in function calling and function declaration. We must pass the same number of functions as it is declared in the function </a:t>
            </a:r>
            <a:r>
              <a:rPr lang="en-GB" cap="none" dirty="0" smtClean="0">
                <a:latin typeface="Times New Roman" panose="02020603050405020304" pitchFamily="18" charset="0"/>
                <a:cs typeface="Times New Roman" panose="02020603050405020304" pitchFamily="18" charset="0"/>
              </a:rPr>
              <a:t>declaration.</a:t>
            </a:r>
          </a:p>
          <a:p>
            <a:r>
              <a:rPr lang="en-GB" b="1" cap="none" dirty="0" smtClean="0">
                <a:latin typeface="Times New Roman" panose="02020603050405020304" pitchFamily="18" charset="0"/>
                <a:cs typeface="Times New Roman" panose="02020603050405020304" pitchFamily="18" charset="0"/>
              </a:rPr>
              <a:t>Function definition: </a:t>
            </a:r>
            <a:r>
              <a:rPr lang="en-GB" cap="none" dirty="0" smtClean="0">
                <a:latin typeface="Times New Roman" panose="02020603050405020304" pitchFamily="18" charset="0"/>
                <a:cs typeface="Times New Roman" panose="02020603050405020304" pitchFamily="18" charset="0"/>
              </a:rPr>
              <a:t>It </a:t>
            </a:r>
            <a:r>
              <a:rPr lang="en-GB" cap="none" dirty="0">
                <a:latin typeface="Times New Roman" panose="02020603050405020304" pitchFamily="18" charset="0"/>
                <a:cs typeface="Times New Roman" panose="02020603050405020304" pitchFamily="18" charset="0"/>
              </a:rPr>
              <a:t>contains the actual statements which are to be </a:t>
            </a:r>
            <a:r>
              <a:rPr lang="en-GB" cap="none" dirty="0" smtClean="0">
                <a:latin typeface="Times New Roman" panose="02020603050405020304" pitchFamily="18" charset="0"/>
                <a:cs typeface="Times New Roman" panose="02020603050405020304" pitchFamily="18" charset="0"/>
              </a:rPr>
              <a:t>executed. </a:t>
            </a:r>
            <a:r>
              <a:rPr lang="en-GB" cap="none" dirty="0">
                <a:latin typeface="Times New Roman" panose="02020603050405020304" pitchFamily="18" charset="0"/>
                <a:cs typeface="Times New Roman" panose="02020603050405020304" pitchFamily="18" charset="0"/>
              </a:rPr>
              <a:t>Here, we must notice that only one value can be returned from the function.</a:t>
            </a:r>
          </a:p>
          <a:p>
            <a:pPr marL="0" indent="0">
              <a:buNone/>
            </a:pPr>
            <a:endParaRPr lang="en-IN" cap="none" dirty="0"/>
          </a:p>
        </p:txBody>
      </p:sp>
    </p:spTree>
    <p:extLst>
      <p:ext uri="{BB962C8B-B14F-4D97-AF65-F5344CB8AC3E}">
        <p14:creationId xmlns:p14="http://schemas.microsoft.com/office/powerpoint/2010/main" val="1310260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3"/>
            <p:extLst>
              <p:ext uri="{D42A27DB-BD31-4B8C-83A1-F6EECF244321}">
                <p14:modId xmlns:p14="http://schemas.microsoft.com/office/powerpoint/2010/main" val="384676510"/>
              </p:ext>
            </p:extLst>
          </p:nvPr>
        </p:nvGraphicFramePr>
        <p:xfrm>
          <a:off x="2259106" y="1430123"/>
          <a:ext cx="7064820" cy="4100637"/>
        </p:xfrm>
        <a:graphic>
          <a:graphicData uri="http://schemas.openxmlformats.org/drawingml/2006/table">
            <a:tbl>
              <a:tblPr/>
              <a:tblGrid>
                <a:gridCol w="1003162"/>
                <a:gridCol w="3030829"/>
                <a:gridCol w="3030829"/>
              </a:tblGrid>
              <a:tr h="594484">
                <a:tc>
                  <a:txBody>
                    <a:bodyPr/>
                    <a:lstStyle/>
                    <a:p>
                      <a:pPr algn="l" fontAlgn="t"/>
                      <a:r>
                        <a:rPr lang="en-IN" sz="1800" dirty="0">
                          <a:solidFill>
                            <a:srgbClr val="000000"/>
                          </a:solidFill>
                          <a:effectLst/>
                          <a:latin typeface="times new roman" panose="02020603050405020304" pitchFamily="18" charset="0"/>
                        </a:rPr>
                        <a:t>SN</a:t>
                      </a:r>
                    </a:p>
                  </a:txBody>
                  <a:tcPr marL="114141" marR="114141" marT="114141" marB="114141">
                    <a:lnL w="9525" cap="flat" cmpd="sng" algn="ctr">
                      <a:solidFill>
                        <a:srgbClr val="600FE3"/>
                      </a:solidFill>
                      <a:prstDash val="solid"/>
                      <a:round/>
                      <a:headEnd type="none" w="med" len="med"/>
                      <a:tailEnd type="none" w="med" len="med"/>
                    </a:lnL>
                    <a:lnR w="9525" cap="flat" cmpd="sng" algn="ctr">
                      <a:solidFill>
                        <a:srgbClr val="600FE3"/>
                      </a:solidFill>
                      <a:prstDash val="solid"/>
                      <a:round/>
                      <a:headEnd type="none" w="med" len="med"/>
                      <a:tailEnd type="none" w="med" len="med"/>
                    </a:lnR>
                    <a:lnT w="9525" cap="flat" cmpd="sng" algn="ctr">
                      <a:solidFill>
                        <a:srgbClr val="600FE3"/>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tc>
                  <a:txBody>
                    <a:bodyPr/>
                    <a:lstStyle/>
                    <a:p>
                      <a:pPr algn="l" fontAlgn="t"/>
                      <a:r>
                        <a:rPr lang="en-IN" sz="1800" dirty="0">
                          <a:solidFill>
                            <a:srgbClr val="000000"/>
                          </a:solidFill>
                          <a:effectLst/>
                          <a:latin typeface="times new roman" panose="02020603050405020304" pitchFamily="18" charset="0"/>
                        </a:rPr>
                        <a:t>C function aspects</a:t>
                      </a:r>
                    </a:p>
                  </a:txBody>
                  <a:tcPr marL="114141" marR="114141" marT="114141" marB="114141">
                    <a:lnL w="9525" cap="flat" cmpd="sng" algn="ctr">
                      <a:solidFill>
                        <a:srgbClr val="600FE3"/>
                      </a:solidFill>
                      <a:prstDash val="solid"/>
                      <a:round/>
                      <a:headEnd type="none" w="med" len="med"/>
                      <a:tailEnd type="none" w="med" len="med"/>
                    </a:lnL>
                    <a:lnR w="9525" cap="flat" cmpd="sng" algn="ctr">
                      <a:solidFill>
                        <a:srgbClr val="600FE3"/>
                      </a:solidFill>
                      <a:prstDash val="solid"/>
                      <a:round/>
                      <a:headEnd type="none" w="med" len="med"/>
                      <a:tailEnd type="none" w="med" len="med"/>
                    </a:lnR>
                    <a:lnT w="9525" cap="flat" cmpd="sng" algn="ctr">
                      <a:solidFill>
                        <a:srgbClr val="600FE3"/>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tc>
                  <a:txBody>
                    <a:bodyPr/>
                    <a:lstStyle/>
                    <a:p>
                      <a:pPr algn="l" fontAlgn="t"/>
                      <a:r>
                        <a:rPr lang="en-IN" sz="1800">
                          <a:solidFill>
                            <a:srgbClr val="000000"/>
                          </a:solidFill>
                          <a:effectLst/>
                          <a:latin typeface="times new roman" panose="02020603050405020304" pitchFamily="18" charset="0"/>
                        </a:rPr>
                        <a:t>Syntax</a:t>
                      </a:r>
                    </a:p>
                  </a:txBody>
                  <a:tcPr marL="114141" marR="114141" marT="114141" marB="114141">
                    <a:lnL w="9525" cap="flat" cmpd="sng" algn="ctr">
                      <a:solidFill>
                        <a:srgbClr val="600FE3"/>
                      </a:solidFill>
                      <a:prstDash val="solid"/>
                      <a:round/>
                      <a:headEnd type="none" w="med" len="med"/>
                      <a:tailEnd type="none" w="med" len="med"/>
                    </a:lnL>
                    <a:lnR w="9525" cap="flat" cmpd="sng" algn="ctr">
                      <a:solidFill>
                        <a:srgbClr val="600FE3"/>
                      </a:solidFill>
                      <a:prstDash val="solid"/>
                      <a:round/>
                      <a:headEnd type="none" w="med" len="med"/>
                      <a:tailEnd type="none" w="med" len="med"/>
                    </a:lnR>
                    <a:lnT w="9525" cap="flat" cmpd="sng" algn="ctr">
                      <a:solidFill>
                        <a:srgbClr val="600FE3"/>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tr>
              <a:tr h="1153417">
                <a:tc>
                  <a:txBody>
                    <a:bodyPr/>
                    <a:lstStyle/>
                    <a:p>
                      <a:pPr algn="just" fontAlgn="t"/>
                      <a:r>
                        <a:rPr lang="en-IN" sz="1800">
                          <a:solidFill>
                            <a:srgbClr val="333333"/>
                          </a:solidFill>
                          <a:effectLst/>
                          <a:latin typeface="inter-regular"/>
                        </a:rPr>
                        <a:t>1</a:t>
                      </a:r>
                    </a:p>
                  </a:txBody>
                  <a:tcPr marL="76094" marR="76094" marT="76094" marB="7609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IN" sz="1800" dirty="0">
                          <a:solidFill>
                            <a:srgbClr val="333333"/>
                          </a:solidFill>
                          <a:effectLst/>
                          <a:latin typeface="inter-regular"/>
                        </a:rPr>
                        <a:t>Function declaration</a:t>
                      </a:r>
                    </a:p>
                  </a:txBody>
                  <a:tcPr marL="76094" marR="76094" marT="76094" marB="7609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IN" sz="1800" dirty="0" err="1">
                          <a:solidFill>
                            <a:srgbClr val="333333"/>
                          </a:solidFill>
                          <a:effectLst/>
                          <a:latin typeface="inter-regular"/>
                        </a:rPr>
                        <a:t>return_type</a:t>
                      </a:r>
                      <a:r>
                        <a:rPr lang="en-IN" sz="1800" dirty="0">
                          <a:solidFill>
                            <a:srgbClr val="333333"/>
                          </a:solidFill>
                          <a:effectLst/>
                          <a:latin typeface="inter-regular"/>
                        </a:rPr>
                        <a:t> function_name (argument list);</a:t>
                      </a:r>
                    </a:p>
                  </a:txBody>
                  <a:tcPr marL="76094" marR="76094" marT="76094" marB="7609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r>
              <a:tr h="828948">
                <a:tc>
                  <a:txBody>
                    <a:bodyPr/>
                    <a:lstStyle/>
                    <a:p>
                      <a:pPr algn="just" fontAlgn="t"/>
                      <a:r>
                        <a:rPr lang="en-IN" sz="1800">
                          <a:solidFill>
                            <a:srgbClr val="333333"/>
                          </a:solidFill>
                          <a:effectLst/>
                          <a:latin typeface="inter-regular"/>
                        </a:rPr>
                        <a:t>2</a:t>
                      </a:r>
                    </a:p>
                  </a:txBody>
                  <a:tcPr marL="76094" marR="76094" marT="76094" marB="7609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IN" sz="1800">
                          <a:solidFill>
                            <a:srgbClr val="333333"/>
                          </a:solidFill>
                          <a:effectLst/>
                          <a:latin typeface="inter-regular"/>
                        </a:rPr>
                        <a:t>Function call</a:t>
                      </a:r>
                    </a:p>
                  </a:txBody>
                  <a:tcPr marL="76094" marR="76094" marT="76094" marB="7609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IN" sz="1800" dirty="0">
                          <a:solidFill>
                            <a:srgbClr val="333333"/>
                          </a:solidFill>
                          <a:effectLst/>
                          <a:latin typeface="inter-regular"/>
                        </a:rPr>
                        <a:t>function_name (</a:t>
                      </a:r>
                      <a:r>
                        <a:rPr lang="en-IN" sz="1800" dirty="0" err="1">
                          <a:solidFill>
                            <a:srgbClr val="333333"/>
                          </a:solidFill>
                          <a:effectLst/>
                          <a:latin typeface="inter-regular"/>
                        </a:rPr>
                        <a:t>argument_list</a:t>
                      </a:r>
                      <a:r>
                        <a:rPr lang="en-IN" sz="1800" dirty="0">
                          <a:solidFill>
                            <a:srgbClr val="333333"/>
                          </a:solidFill>
                          <a:effectLst/>
                          <a:latin typeface="inter-regular"/>
                        </a:rPr>
                        <a:t>)</a:t>
                      </a:r>
                    </a:p>
                  </a:txBody>
                  <a:tcPr marL="76094" marR="76094" marT="76094" marB="7609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r>
              <a:tr h="1476084">
                <a:tc>
                  <a:txBody>
                    <a:bodyPr/>
                    <a:lstStyle/>
                    <a:p>
                      <a:pPr algn="just" fontAlgn="t"/>
                      <a:r>
                        <a:rPr lang="en-IN" sz="1800">
                          <a:solidFill>
                            <a:srgbClr val="333333"/>
                          </a:solidFill>
                          <a:effectLst/>
                          <a:latin typeface="inter-regular"/>
                        </a:rPr>
                        <a:t>3</a:t>
                      </a:r>
                    </a:p>
                  </a:txBody>
                  <a:tcPr marL="76094" marR="76094" marT="76094" marB="7609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IN" sz="1800">
                          <a:solidFill>
                            <a:srgbClr val="333333"/>
                          </a:solidFill>
                          <a:effectLst/>
                          <a:latin typeface="inter-regular"/>
                        </a:rPr>
                        <a:t>Function definition</a:t>
                      </a:r>
                    </a:p>
                  </a:txBody>
                  <a:tcPr marL="76094" marR="76094" marT="76094" marB="7609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GB" sz="1800" dirty="0" err="1">
                          <a:solidFill>
                            <a:srgbClr val="333333"/>
                          </a:solidFill>
                          <a:effectLst/>
                          <a:latin typeface="inter-regular"/>
                        </a:rPr>
                        <a:t>return_type</a:t>
                      </a:r>
                      <a:r>
                        <a:rPr lang="en-GB" sz="1800" dirty="0">
                          <a:solidFill>
                            <a:srgbClr val="333333"/>
                          </a:solidFill>
                          <a:effectLst/>
                          <a:latin typeface="inter-regular"/>
                        </a:rPr>
                        <a:t> </a:t>
                      </a:r>
                      <a:r>
                        <a:rPr lang="en-GB" sz="1800" dirty="0" err="1">
                          <a:solidFill>
                            <a:srgbClr val="333333"/>
                          </a:solidFill>
                          <a:effectLst/>
                          <a:latin typeface="inter-regular"/>
                        </a:rPr>
                        <a:t>function_name</a:t>
                      </a:r>
                      <a:r>
                        <a:rPr lang="en-GB" sz="1800" dirty="0">
                          <a:solidFill>
                            <a:srgbClr val="333333"/>
                          </a:solidFill>
                          <a:effectLst/>
                          <a:latin typeface="inter-regular"/>
                        </a:rPr>
                        <a:t> (argument list) </a:t>
                      </a:r>
                      <a:endParaRPr lang="en-GB" sz="1800" dirty="0" smtClean="0">
                        <a:solidFill>
                          <a:srgbClr val="333333"/>
                        </a:solidFill>
                        <a:effectLst/>
                        <a:latin typeface="inter-regular"/>
                      </a:endParaRPr>
                    </a:p>
                    <a:p>
                      <a:pPr algn="just" fontAlgn="t"/>
                      <a:r>
                        <a:rPr lang="en-GB" sz="1800" dirty="0" smtClean="0">
                          <a:solidFill>
                            <a:srgbClr val="333333"/>
                          </a:solidFill>
                          <a:effectLst/>
                          <a:latin typeface="inter-regular"/>
                        </a:rPr>
                        <a:t>{</a:t>
                      </a:r>
                    </a:p>
                    <a:p>
                      <a:pPr algn="just" fontAlgn="t"/>
                      <a:r>
                        <a:rPr lang="en-GB" sz="1800" dirty="0" smtClean="0">
                          <a:solidFill>
                            <a:srgbClr val="333333"/>
                          </a:solidFill>
                          <a:effectLst/>
                          <a:latin typeface="inter-regular"/>
                        </a:rPr>
                        <a:t>function </a:t>
                      </a:r>
                      <a:r>
                        <a:rPr lang="en-GB" sz="1800" dirty="0">
                          <a:solidFill>
                            <a:srgbClr val="333333"/>
                          </a:solidFill>
                          <a:effectLst/>
                          <a:latin typeface="inter-regular"/>
                        </a:rPr>
                        <a:t>body</a:t>
                      </a:r>
                      <a:r>
                        <a:rPr lang="en-GB" sz="1800" dirty="0" smtClean="0">
                          <a:solidFill>
                            <a:srgbClr val="333333"/>
                          </a:solidFill>
                          <a:effectLst/>
                          <a:latin typeface="inter-regular"/>
                        </a:rPr>
                        <a:t>;</a:t>
                      </a:r>
                    </a:p>
                    <a:p>
                      <a:pPr algn="just" fontAlgn="t"/>
                      <a:r>
                        <a:rPr lang="en-GB" sz="1800" dirty="0" smtClean="0">
                          <a:solidFill>
                            <a:srgbClr val="333333"/>
                          </a:solidFill>
                          <a:effectLst/>
                          <a:latin typeface="inter-regular"/>
                        </a:rPr>
                        <a:t>}</a:t>
                      </a:r>
                      <a:endParaRPr lang="en-GB" sz="1800" dirty="0">
                        <a:solidFill>
                          <a:srgbClr val="333333"/>
                        </a:solidFill>
                        <a:effectLst/>
                        <a:latin typeface="inter-regular"/>
                      </a:endParaRPr>
                    </a:p>
                  </a:txBody>
                  <a:tcPr marL="76094" marR="76094" marT="76094" marB="7609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2270336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772401"/>
          </a:xfrm>
        </p:spPr>
        <p:txBody>
          <a:bodyPr>
            <a:normAutofit fontScale="90000"/>
          </a:bodyPr>
          <a:lstStyle/>
          <a:p>
            <a:r>
              <a:rPr lang="en-IN" dirty="0"/>
              <a:t>Types of Functions</a:t>
            </a:r>
            <a:br>
              <a:rPr lang="en-IN" dirty="0"/>
            </a:br>
            <a:endParaRPr lang="en-IN" dirty="0"/>
          </a:p>
        </p:txBody>
      </p:sp>
      <p:sp>
        <p:nvSpPr>
          <p:cNvPr id="3" name="Content Placeholder 2"/>
          <p:cNvSpPr>
            <a:spLocks noGrp="1"/>
          </p:cNvSpPr>
          <p:nvPr>
            <p:ph sz="quarter" idx="13"/>
          </p:nvPr>
        </p:nvSpPr>
        <p:spPr>
          <a:xfrm>
            <a:off x="913776" y="1390918"/>
            <a:ext cx="10587058" cy="5048519"/>
          </a:xfrm>
        </p:spPr>
        <p:txBody>
          <a:bodyPr/>
          <a:lstStyle/>
          <a:p>
            <a:r>
              <a:rPr lang="en-GB" cap="none" dirty="0">
                <a:solidFill>
                  <a:schemeClr val="tx1">
                    <a:lumMod val="95000"/>
                    <a:lumOff val="5000"/>
                  </a:schemeClr>
                </a:solidFill>
                <a:latin typeface="Times New Roman" panose="02020603050405020304" pitchFamily="18" charset="0"/>
                <a:cs typeface="Times New Roman" panose="02020603050405020304" pitchFamily="18" charset="0"/>
              </a:rPr>
              <a:t>There are two types of functions in C programming</a:t>
            </a:r>
            <a:r>
              <a:rPr lang="en-GB" cap="none" dirty="0" smtClean="0">
                <a:solidFill>
                  <a:schemeClr val="tx1">
                    <a:lumMod val="95000"/>
                    <a:lumOff val="5000"/>
                  </a:schemeClr>
                </a:solidFill>
                <a:latin typeface="Times New Roman" panose="02020603050405020304" pitchFamily="18" charset="0"/>
                <a:cs typeface="Times New Roman" panose="02020603050405020304" pitchFamily="18" charset="0"/>
              </a:rPr>
              <a:t>:</a:t>
            </a:r>
          </a:p>
          <a:p>
            <a:pPr marL="457200" indent="-457200">
              <a:buFont typeface="+mj-lt"/>
              <a:buAutoNum type="arabicPeriod"/>
            </a:pPr>
            <a:r>
              <a:rPr lang="en-GB" b="1" cap="none" dirty="0">
                <a:solidFill>
                  <a:schemeClr val="tx1">
                    <a:lumMod val="95000"/>
                    <a:lumOff val="5000"/>
                  </a:schemeClr>
                </a:solidFill>
                <a:latin typeface="Times New Roman" panose="02020603050405020304" pitchFamily="18" charset="0"/>
                <a:cs typeface="Times New Roman" panose="02020603050405020304" pitchFamily="18" charset="0"/>
              </a:rPr>
              <a:t>Library </a:t>
            </a:r>
            <a:r>
              <a:rPr lang="en-GB" b="1" cap="none" dirty="0" smtClean="0">
                <a:solidFill>
                  <a:schemeClr val="tx1">
                    <a:lumMod val="95000"/>
                    <a:lumOff val="5000"/>
                  </a:schemeClr>
                </a:solidFill>
                <a:latin typeface="Times New Roman" panose="02020603050405020304" pitchFamily="18" charset="0"/>
                <a:cs typeface="Times New Roman" panose="02020603050405020304" pitchFamily="18" charset="0"/>
              </a:rPr>
              <a:t>function:</a:t>
            </a:r>
          </a:p>
          <a:p>
            <a:pPr>
              <a:buFont typeface="Wingdings" panose="05000000000000000000" pitchFamily="2" charset="2"/>
              <a:buChar char="Ø"/>
            </a:pPr>
            <a:r>
              <a:rPr lang="en-GB" cap="none" dirty="0" smtClean="0">
                <a:solidFill>
                  <a:schemeClr val="tx1">
                    <a:lumMod val="95000"/>
                    <a:lumOff val="5000"/>
                  </a:schemeClr>
                </a:solidFill>
                <a:latin typeface="Times New Roman" panose="02020603050405020304" pitchFamily="18" charset="0"/>
                <a:cs typeface="Times New Roman" panose="02020603050405020304" pitchFamily="18" charset="0"/>
              </a:rPr>
              <a:t>These </a:t>
            </a:r>
            <a:r>
              <a:rPr lang="en-GB" cap="none" dirty="0">
                <a:solidFill>
                  <a:schemeClr val="tx1">
                    <a:lumMod val="95000"/>
                    <a:lumOff val="5000"/>
                  </a:schemeClr>
                </a:solidFill>
                <a:latin typeface="Times New Roman" panose="02020603050405020304" pitchFamily="18" charset="0"/>
                <a:cs typeface="Times New Roman" panose="02020603050405020304" pitchFamily="18" charset="0"/>
              </a:rPr>
              <a:t>function are the built-in functions i.e., they are predefined in the library of the C. These are used to perform the most common operations like calculations, updatation, etc. Some of the library functions are printf, scanf, sqrt, etc. To use this functions in the program the user have to use associate header file associated to the corresponding function in the program</a:t>
            </a:r>
            <a:r>
              <a:rPr lang="en-GB" cap="none" dirty="0" smtClean="0">
                <a:solidFill>
                  <a:schemeClr val="tx1">
                    <a:lumMod val="95000"/>
                    <a:lumOff val="5000"/>
                  </a:schemeClr>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n-GB" cap="none" dirty="0">
                <a:solidFill>
                  <a:schemeClr val="tx1">
                    <a:lumMod val="95000"/>
                    <a:lumOff val="5000"/>
                  </a:schemeClr>
                </a:solidFill>
                <a:latin typeface="Times New Roman" panose="02020603050405020304" pitchFamily="18" charset="0"/>
                <a:cs typeface="Times New Roman" panose="02020603050405020304" pitchFamily="18" charset="0"/>
              </a:rPr>
              <a:t>For Example:</a:t>
            </a:r>
          </a:p>
          <a:p>
            <a:pPr marL="0" indent="0">
              <a:buNone/>
            </a:pPr>
            <a:r>
              <a:rPr lang="en-GB" cap="none" dirty="0">
                <a:solidFill>
                  <a:schemeClr val="tx1">
                    <a:lumMod val="95000"/>
                    <a:lumOff val="5000"/>
                  </a:schemeClr>
                </a:solidFill>
                <a:latin typeface="Times New Roman" panose="02020603050405020304" pitchFamily="18" charset="0"/>
                <a:cs typeface="Times New Roman" panose="02020603050405020304" pitchFamily="18" charset="0"/>
              </a:rPr>
              <a:t>If, the user have to use print the data or scan the data using input stream then we have to use functions printf() and scanf() in C </a:t>
            </a:r>
            <a:r>
              <a:rPr lang="en-GB" cap="none" dirty="0" smtClean="0">
                <a:solidFill>
                  <a:schemeClr val="tx1">
                    <a:lumMod val="95000"/>
                    <a:lumOff val="5000"/>
                  </a:schemeClr>
                </a:solidFill>
                <a:latin typeface="Times New Roman" panose="02020603050405020304" pitchFamily="18" charset="0"/>
                <a:cs typeface="Times New Roman" panose="02020603050405020304" pitchFamily="18" charset="0"/>
              </a:rPr>
              <a:t>program. </a:t>
            </a:r>
            <a:r>
              <a:rPr lang="en-GB" cap="none" dirty="0">
                <a:solidFill>
                  <a:schemeClr val="tx1">
                    <a:lumMod val="95000"/>
                    <a:lumOff val="5000"/>
                  </a:schemeClr>
                </a:solidFill>
                <a:latin typeface="Times New Roman" panose="02020603050405020304" pitchFamily="18" charset="0"/>
                <a:cs typeface="Times New Roman" panose="02020603050405020304" pitchFamily="18" charset="0"/>
              </a:rPr>
              <a:t>To use these functions the user have to include #</a:t>
            </a:r>
            <a:r>
              <a:rPr lang="en-GB" cap="none" dirty="0" smtClean="0">
                <a:solidFill>
                  <a:schemeClr val="tx1">
                    <a:lumMod val="95000"/>
                    <a:lumOff val="5000"/>
                  </a:schemeClr>
                </a:solidFill>
                <a:latin typeface="Times New Roman" panose="02020603050405020304" pitchFamily="18" charset="0"/>
                <a:cs typeface="Times New Roman" panose="02020603050405020304" pitchFamily="18" charset="0"/>
              </a:rPr>
              <a:t>include &lt;</a:t>
            </a:r>
            <a:r>
              <a:rPr lang="en-GB" cap="none" dirty="0">
                <a:solidFill>
                  <a:schemeClr val="tx1">
                    <a:lumMod val="95000"/>
                    <a:lumOff val="5000"/>
                  </a:schemeClr>
                </a:solidFill>
                <a:latin typeface="Times New Roman" panose="02020603050405020304" pitchFamily="18" charset="0"/>
                <a:cs typeface="Times New Roman" panose="02020603050405020304" pitchFamily="18" charset="0"/>
              </a:rPr>
              <a:t>stdio.h&gt; preprocesser directive in C </a:t>
            </a:r>
            <a:r>
              <a:rPr lang="en-GB" cap="none" dirty="0" smtClean="0">
                <a:solidFill>
                  <a:schemeClr val="tx1">
                    <a:lumMod val="95000"/>
                    <a:lumOff val="5000"/>
                  </a:schemeClr>
                </a:solidFill>
                <a:latin typeface="Times New Roman" panose="02020603050405020304" pitchFamily="18" charset="0"/>
                <a:cs typeface="Times New Roman" panose="02020603050405020304" pitchFamily="18" charset="0"/>
              </a:rPr>
              <a:t>program.</a:t>
            </a:r>
            <a:endParaRPr lang="en-IN" cap="none"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88431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721218"/>
            <a:ext cx="10363826" cy="5473520"/>
          </a:xfrm>
        </p:spPr>
        <p:txBody>
          <a:bodyPr>
            <a:normAutofit/>
          </a:bodyPr>
          <a:lstStyle/>
          <a:p>
            <a:pPr marL="0" indent="0">
              <a:buNone/>
            </a:pPr>
            <a:r>
              <a:rPr lang="en-GB" b="1" cap="none" dirty="0" smtClean="0">
                <a:solidFill>
                  <a:schemeClr val="tx1">
                    <a:lumMod val="95000"/>
                    <a:lumOff val="5000"/>
                  </a:schemeClr>
                </a:solidFill>
                <a:latin typeface="Times New Roman" panose="02020603050405020304" pitchFamily="18" charset="0"/>
                <a:cs typeface="Times New Roman" panose="02020603050405020304" pitchFamily="18" charset="0"/>
              </a:rPr>
              <a:t>2)User defined function:-</a:t>
            </a:r>
            <a:endParaRPr lang="en-GB" b="1" cap="none"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GB" cap="none" dirty="0" smtClean="0">
                <a:solidFill>
                  <a:schemeClr val="tx1">
                    <a:lumMod val="95000"/>
                    <a:lumOff val="5000"/>
                  </a:schemeClr>
                </a:solidFill>
                <a:latin typeface="Times New Roman" panose="02020603050405020304" pitchFamily="18" charset="0"/>
                <a:cs typeface="Times New Roman" panose="02020603050405020304" pitchFamily="18" charset="0"/>
              </a:rPr>
              <a:t>These </a:t>
            </a:r>
            <a:r>
              <a:rPr lang="en-GB" cap="none" dirty="0">
                <a:solidFill>
                  <a:schemeClr val="tx1">
                    <a:lumMod val="95000"/>
                    <a:lumOff val="5000"/>
                  </a:schemeClr>
                </a:solidFill>
                <a:latin typeface="Times New Roman" panose="02020603050405020304" pitchFamily="18" charset="0"/>
                <a:cs typeface="Times New Roman" panose="02020603050405020304" pitchFamily="18" charset="0"/>
              </a:rPr>
              <a:t>functions are designed by the user when they are writing any program because for every task we do not have a library of functions where their definitions are predefined. To perform the according to the requirement of user the user have to develop some functions by itself, these functions are called user-defined functions. For such functions the user have to define the proper definition of the </a:t>
            </a:r>
            <a:r>
              <a:rPr lang="en-GB" cap="none" dirty="0" smtClean="0">
                <a:solidFill>
                  <a:schemeClr val="tx1">
                    <a:lumMod val="95000"/>
                    <a:lumOff val="5000"/>
                  </a:schemeClr>
                </a:solidFill>
                <a:latin typeface="Times New Roman" panose="02020603050405020304" pitchFamily="18" charset="0"/>
                <a:cs typeface="Times New Roman" panose="02020603050405020304" pitchFamily="18" charset="0"/>
              </a:rPr>
              <a:t>function.</a:t>
            </a:r>
          </a:p>
          <a:p>
            <a:pPr marL="0" indent="0">
              <a:buNone/>
            </a:pPr>
            <a:r>
              <a:rPr lang="en-GB" cap="none" dirty="0">
                <a:solidFill>
                  <a:schemeClr val="tx1">
                    <a:lumMod val="95000"/>
                    <a:lumOff val="5000"/>
                  </a:schemeClr>
                </a:solidFill>
                <a:latin typeface="Times New Roman" panose="02020603050405020304" pitchFamily="18" charset="0"/>
                <a:cs typeface="Times New Roman" panose="02020603050405020304" pitchFamily="18" charset="0"/>
              </a:rPr>
              <a:t>void </a:t>
            </a:r>
            <a:r>
              <a:rPr lang="en-GB" cap="none" dirty="0" smtClean="0">
                <a:solidFill>
                  <a:schemeClr val="tx1">
                    <a:lumMod val="95000"/>
                    <a:lumOff val="5000"/>
                  </a:schemeClr>
                </a:solidFill>
                <a:latin typeface="Times New Roman" panose="02020603050405020304" pitchFamily="18" charset="0"/>
                <a:cs typeface="Times New Roman" panose="02020603050405020304" pitchFamily="18" charset="0"/>
              </a:rPr>
              <a:t>findSum (</a:t>
            </a:r>
            <a:r>
              <a:rPr lang="en-GB" cap="none" dirty="0">
                <a:solidFill>
                  <a:schemeClr val="tx1">
                    <a:lumMod val="95000"/>
                    <a:lumOff val="5000"/>
                  </a:schemeClr>
                </a:solidFill>
                <a:latin typeface="Times New Roman" panose="02020603050405020304" pitchFamily="18" charset="0"/>
                <a:cs typeface="Times New Roman" panose="02020603050405020304" pitchFamily="18" charset="0"/>
              </a:rPr>
              <a:t>int a, int b)</a:t>
            </a:r>
          </a:p>
          <a:p>
            <a:pPr marL="0" indent="0">
              <a:buNone/>
            </a:pPr>
            <a:r>
              <a:rPr lang="en-GB" cap="none" dirty="0" smtClean="0">
                <a:solidFill>
                  <a:schemeClr val="tx1">
                    <a:lumMod val="95000"/>
                    <a:lumOff val="5000"/>
                  </a:schemeClr>
                </a:solidFill>
                <a:latin typeface="Times New Roman" panose="02020603050405020304" pitchFamily="18" charset="0"/>
                <a:cs typeface="Times New Roman" panose="02020603050405020304" pitchFamily="18" charset="0"/>
              </a:rPr>
              <a:t>{</a:t>
            </a:r>
            <a:endParaRPr lang="en-GB" cap="none" dirty="0">
              <a:solidFill>
                <a:schemeClr val="tx1">
                  <a:lumMod val="95000"/>
                  <a:lumOff val="5000"/>
                </a:schemeClr>
              </a:solidFill>
              <a:latin typeface="Times New Roman" panose="02020603050405020304" pitchFamily="18" charset="0"/>
              <a:cs typeface="Times New Roman" panose="02020603050405020304" pitchFamily="18" charset="0"/>
            </a:endParaRPr>
          </a:p>
          <a:p>
            <a:pPr marL="0" indent="0">
              <a:buNone/>
            </a:pPr>
            <a:r>
              <a:rPr lang="en-GB" cap="none" dirty="0">
                <a:solidFill>
                  <a:schemeClr val="tx1">
                    <a:lumMod val="95000"/>
                    <a:lumOff val="5000"/>
                  </a:schemeClr>
                </a:solidFill>
                <a:latin typeface="Times New Roman" panose="02020603050405020304" pitchFamily="18" charset="0"/>
                <a:cs typeface="Times New Roman" panose="02020603050405020304" pitchFamily="18" charset="0"/>
              </a:rPr>
              <a:t>    printf("Sum is: %d", a + b);</a:t>
            </a:r>
          </a:p>
          <a:p>
            <a:pPr marL="0" indent="0">
              <a:buNone/>
            </a:pPr>
            <a:r>
              <a:rPr lang="en-GB" cap="none" dirty="0" smtClean="0">
                <a:solidFill>
                  <a:schemeClr val="tx1">
                    <a:lumMod val="95000"/>
                    <a:lumOff val="5000"/>
                  </a:schemeClr>
                </a:solidFill>
                <a:latin typeface="Times New Roman" panose="02020603050405020304" pitchFamily="18" charset="0"/>
                <a:cs typeface="Times New Roman" panose="02020603050405020304" pitchFamily="18" charset="0"/>
              </a:rPr>
              <a:t>}int </a:t>
            </a:r>
            <a:r>
              <a:rPr lang="en-GB" cap="none" dirty="0">
                <a:solidFill>
                  <a:schemeClr val="tx1">
                    <a:lumMod val="95000"/>
                    <a:lumOff val="5000"/>
                  </a:schemeClr>
                </a:solidFill>
                <a:latin typeface="Times New Roman" panose="02020603050405020304" pitchFamily="18" charset="0"/>
                <a:cs typeface="Times New Roman" panose="02020603050405020304" pitchFamily="18" charset="0"/>
              </a:rPr>
              <a:t>main()</a:t>
            </a:r>
          </a:p>
          <a:p>
            <a:pPr marL="0" indent="0">
              <a:buNone/>
            </a:pPr>
            <a:r>
              <a:rPr lang="en-GB" cap="none"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GB" cap="none" dirty="0">
                <a:solidFill>
                  <a:schemeClr val="tx1">
                    <a:lumMod val="95000"/>
                    <a:lumOff val="5000"/>
                  </a:schemeClr>
                </a:solidFill>
                <a:latin typeface="Times New Roman" panose="02020603050405020304" pitchFamily="18" charset="0"/>
                <a:cs typeface="Times New Roman" panose="02020603050405020304" pitchFamily="18" charset="0"/>
              </a:rPr>
              <a:t>int a = 3, b = 5;</a:t>
            </a:r>
          </a:p>
          <a:p>
            <a:pPr marL="0" indent="0">
              <a:buNone/>
            </a:pPr>
            <a:r>
              <a:rPr lang="en-GB" cap="none" dirty="0" smtClean="0">
                <a:solidFill>
                  <a:schemeClr val="tx1">
                    <a:lumMod val="95000"/>
                    <a:lumOff val="5000"/>
                  </a:schemeClr>
                </a:solidFill>
                <a:latin typeface="Times New Roman" panose="02020603050405020304" pitchFamily="18" charset="0"/>
                <a:cs typeface="Times New Roman" panose="02020603050405020304" pitchFamily="18" charset="0"/>
              </a:rPr>
              <a:t>findSum (a</a:t>
            </a:r>
            <a:r>
              <a:rPr lang="en-GB" cap="none" dirty="0">
                <a:solidFill>
                  <a:schemeClr val="tx1">
                    <a:lumMod val="95000"/>
                    <a:lumOff val="5000"/>
                  </a:schemeClr>
                </a:solidFill>
                <a:latin typeface="Times New Roman" panose="02020603050405020304" pitchFamily="18" charset="0"/>
                <a:cs typeface="Times New Roman" panose="02020603050405020304" pitchFamily="18" charset="0"/>
              </a:rPr>
              <a:t>, b</a:t>
            </a:r>
            <a:r>
              <a:rPr lang="en-GB" cap="none"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GB" cap="none" dirty="0">
                <a:solidFill>
                  <a:schemeClr val="tx1">
                    <a:lumMod val="95000"/>
                    <a:lumOff val="5000"/>
                  </a:schemeClr>
                </a:solidFill>
                <a:latin typeface="Times New Roman" panose="02020603050405020304" pitchFamily="18" charset="0"/>
                <a:cs typeface="Times New Roman" panose="02020603050405020304" pitchFamily="18" charset="0"/>
              </a:rPr>
              <a:t>// Function Call</a:t>
            </a:r>
            <a:endParaRPr lang="en-IN" cap="none"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5" name="Rectangle 4"/>
          <p:cNvSpPr/>
          <p:nvPr/>
        </p:nvSpPr>
        <p:spPr>
          <a:xfrm>
            <a:off x="7984901" y="3271234"/>
            <a:ext cx="2446986" cy="163561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a:t>Output:</a:t>
            </a:r>
          </a:p>
          <a:p>
            <a:pPr algn="ctr"/>
            <a:r>
              <a:rPr lang="en-IN"/>
              <a:t>Sum is: 8</a:t>
            </a:r>
          </a:p>
        </p:txBody>
      </p:sp>
    </p:spTree>
    <p:extLst>
      <p:ext uri="{BB962C8B-B14F-4D97-AF65-F5344CB8AC3E}">
        <p14:creationId xmlns:p14="http://schemas.microsoft.com/office/powerpoint/2010/main" val="4014250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3"/>
            <p:extLst>
              <p:ext uri="{D42A27DB-BD31-4B8C-83A1-F6EECF244321}">
                <p14:modId xmlns:p14="http://schemas.microsoft.com/office/powerpoint/2010/main" val="1910092661"/>
              </p:ext>
            </p:extLst>
          </p:nvPr>
        </p:nvGraphicFramePr>
        <p:xfrm>
          <a:off x="862884" y="656824"/>
          <a:ext cx="10414716" cy="5318975"/>
        </p:xfrm>
        <a:graphic>
          <a:graphicData uri="http://schemas.openxmlformats.org/drawingml/2006/table">
            <a:tbl>
              <a:tblPr/>
              <a:tblGrid>
                <a:gridCol w="5207358"/>
                <a:gridCol w="5207358"/>
              </a:tblGrid>
              <a:tr h="643620">
                <a:tc>
                  <a:txBody>
                    <a:bodyPr/>
                    <a:lstStyle/>
                    <a:p>
                      <a:pPr algn="l" fontAlgn="base"/>
                      <a:r>
                        <a:rPr lang="en-IN" sz="1400" b="1" dirty="0">
                          <a:effectLst/>
                        </a:rPr>
                        <a:t>User-defined Functions</a:t>
                      </a:r>
                    </a:p>
                  </a:txBody>
                  <a:tcPr marL="95250" marR="95250" marT="95250" marB="95250" anchor="ctr">
                    <a:lnL>
                      <a:noFill/>
                    </a:lnL>
                    <a:lnR>
                      <a:noFill/>
                    </a:lnR>
                    <a:lnT>
                      <a:noFill/>
                    </a:lnT>
                    <a:lnB>
                      <a:noFill/>
                    </a:lnB>
                    <a:solidFill>
                      <a:srgbClr val="FFFFFF"/>
                    </a:solidFill>
                  </a:tcPr>
                </a:tc>
                <a:tc>
                  <a:txBody>
                    <a:bodyPr/>
                    <a:lstStyle/>
                    <a:p>
                      <a:pPr algn="l" fontAlgn="base"/>
                      <a:r>
                        <a:rPr lang="en-IN" sz="1400" b="1" dirty="0">
                          <a:effectLst/>
                        </a:rPr>
                        <a:t>Library Functions</a:t>
                      </a:r>
                    </a:p>
                  </a:txBody>
                  <a:tcPr marL="95250" marR="95250" marT="95250" marB="95250" anchor="ctr">
                    <a:lnL>
                      <a:noFill/>
                    </a:lnL>
                    <a:lnR>
                      <a:noFill/>
                    </a:lnR>
                    <a:lnT>
                      <a:noFill/>
                    </a:lnT>
                    <a:lnB>
                      <a:noFill/>
                    </a:lnB>
                    <a:solidFill>
                      <a:srgbClr val="FFFFFF"/>
                    </a:solidFill>
                  </a:tcPr>
                </a:tc>
              </a:tr>
              <a:tr h="728627">
                <a:tc>
                  <a:txBody>
                    <a:bodyPr/>
                    <a:lstStyle/>
                    <a:p>
                      <a:pPr algn="l" fontAlgn="base"/>
                      <a:r>
                        <a:rPr lang="en-GB" sz="1250" b="0">
                          <a:effectLst/>
                        </a:rPr>
                        <a:t>These functions are not predefined in the Compiler.</a:t>
                      </a:r>
                    </a:p>
                  </a:txBody>
                  <a:tcPr marL="95250" marR="95250" marT="133350" marB="133350" anchor="ctr">
                    <a:lnL>
                      <a:noFill/>
                    </a:lnL>
                    <a:lnR>
                      <a:noFill/>
                    </a:lnR>
                    <a:lnT>
                      <a:noFill/>
                    </a:lnT>
                    <a:lnB>
                      <a:noFill/>
                    </a:lnB>
                    <a:solidFill>
                      <a:srgbClr val="FFFFFF"/>
                    </a:solidFill>
                  </a:tcPr>
                </a:tc>
                <a:tc>
                  <a:txBody>
                    <a:bodyPr/>
                    <a:lstStyle/>
                    <a:p>
                      <a:pPr algn="l" fontAlgn="base"/>
                      <a:r>
                        <a:rPr lang="en-GB" sz="1250" b="0">
                          <a:effectLst/>
                        </a:rPr>
                        <a:t>These functions are predefined in the compiler of C language.</a:t>
                      </a:r>
                    </a:p>
                  </a:txBody>
                  <a:tcPr marL="95250" marR="95250" marT="133350" marB="133350" anchor="ctr">
                    <a:lnL>
                      <a:noFill/>
                    </a:lnL>
                    <a:lnR>
                      <a:noFill/>
                    </a:lnR>
                    <a:lnT>
                      <a:noFill/>
                    </a:lnT>
                    <a:lnB>
                      <a:noFill/>
                    </a:lnB>
                    <a:solidFill>
                      <a:srgbClr val="FFFFFF"/>
                    </a:solidFill>
                  </a:tcPr>
                </a:tc>
              </a:tr>
              <a:tr h="728627">
                <a:tc>
                  <a:txBody>
                    <a:bodyPr/>
                    <a:lstStyle/>
                    <a:p>
                      <a:pPr algn="l" fontAlgn="base"/>
                      <a:r>
                        <a:rPr lang="en-GB" sz="1250" b="0">
                          <a:effectLst/>
                        </a:rPr>
                        <a:t>These function are created by user as per their own requirement.</a:t>
                      </a:r>
                    </a:p>
                  </a:txBody>
                  <a:tcPr marL="95250" marR="95250" marT="133350" marB="133350" anchor="ctr">
                    <a:lnL>
                      <a:noFill/>
                    </a:lnL>
                    <a:lnR>
                      <a:noFill/>
                    </a:lnR>
                    <a:lnT>
                      <a:noFill/>
                    </a:lnT>
                    <a:lnB>
                      <a:noFill/>
                    </a:lnB>
                    <a:solidFill>
                      <a:srgbClr val="FFFFFF"/>
                    </a:solidFill>
                  </a:tcPr>
                </a:tc>
                <a:tc>
                  <a:txBody>
                    <a:bodyPr/>
                    <a:lstStyle/>
                    <a:p>
                      <a:pPr algn="l" fontAlgn="base"/>
                      <a:r>
                        <a:rPr lang="en-GB" sz="1250" b="0">
                          <a:effectLst/>
                        </a:rPr>
                        <a:t>These functions are not created by user as their own.</a:t>
                      </a:r>
                    </a:p>
                  </a:txBody>
                  <a:tcPr marL="95250" marR="95250" marT="133350" marB="133350" anchor="ctr">
                    <a:lnL>
                      <a:noFill/>
                    </a:lnL>
                    <a:lnR>
                      <a:noFill/>
                    </a:lnR>
                    <a:lnT>
                      <a:noFill/>
                    </a:lnT>
                    <a:lnB>
                      <a:noFill/>
                    </a:lnB>
                    <a:solidFill>
                      <a:srgbClr val="FFFFFF"/>
                    </a:solidFill>
                  </a:tcPr>
                </a:tc>
              </a:tr>
              <a:tr h="728627">
                <a:tc>
                  <a:txBody>
                    <a:bodyPr/>
                    <a:lstStyle/>
                    <a:p>
                      <a:pPr algn="l" fontAlgn="base"/>
                      <a:r>
                        <a:rPr lang="en-GB" sz="1250" b="0">
                          <a:effectLst/>
                        </a:rPr>
                        <a:t>User-defined functions are not stored in library file.</a:t>
                      </a:r>
                    </a:p>
                  </a:txBody>
                  <a:tcPr marL="95250" marR="95250" marT="133350" marB="133350" anchor="ctr">
                    <a:lnL>
                      <a:noFill/>
                    </a:lnL>
                    <a:lnR>
                      <a:noFill/>
                    </a:lnR>
                    <a:lnT>
                      <a:noFill/>
                    </a:lnT>
                    <a:lnB>
                      <a:noFill/>
                    </a:lnB>
                    <a:solidFill>
                      <a:srgbClr val="FFFFFF"/>
                    </a:solidFill>
                  </a:tcPr>
                </a:tc>
                <a:tc>
                  <a:txBody>
                    <a:bodyPr/>
                    <a:lstStyle/>
                    <a:p>
                      <a:pPr algn="l" fontAlgn="base"/>
                      <a:r>
                        <a:rPr lang="en-GB" sz="1250" b="0">
                          <a:effectLst/>
                        </a:rPr>
                        <a:t>Library Functions are stored in special library file.</a:t>
                      </a:r>
                    </a:p>
                  </a:txBody>
                  <a:tcPr marL="95250" marR="95250" marT="133350" marB="133350" anchor="ctr">
                    <a:lnL>
                      <a:noFill/>
                    </a:lnL>
                    <a:lnR>
                      <a:noFill/>
                    </a:lnR>
                    <a:lnT>
                      <a:noFill/>
                    </a:lnT>
                    <a:lnB>
                      <a:noFill/>
                    </a:lnB>
                    <a:solidFill>
                      <a:srgbClr val="FFFFFF"/>
                    </a:solidFill>
                  </a:tcPr>
                </a:tc>
              </a:tr>
              <a:tr h="1032220">
                <a:tc>
                  <a:txBody>
                    <a:bodyPr/>
                    <a:lstStyle/>
                    <a:p>
                      <a:pPr algn="l" fontAlgn="base"/>
                      <a:r>
                        <a:rPr lang="en-GB" sz="1250" b="0" dirty="0">
                          <a:effectLst/>
                        </a:rPr>
                        <a:t>There is no such kind of requirement to add the particular library.</a:t>
                      </a:r>
                    </a:p>
                  </a:txBody>
                  <a:tcPr marL="95250" marR="95250" marT="133350" marB="133350" anchor="ctr">
                    <a:lnL>
                      <a:noFill/>
                    </a:lnL>
                    <a:lnR>
                      <a:noFill/>
                    </a:lnR>
                    <a:lnT>
                      <a:noFill/>
                    </a:lnT>
                    <a:lnB>
                      <a:noFill/>
                    </a:lnB>
                    <a:solidFill>
                      <a:srgbClr val="FFFFFF"/>
                    </a:solidFill>
                  </a:tcPr>
                </a:tc>
                <a:tc>
                  <a:txBody>
                    <a:bodyPr/>
                    <a:lstStyle/>
                    <a:p>
                      <a:pPr algn="l" fontAlgn="base"/>
                      <a:r>
                        <a:rPr lang="en-GB" sz="1250" b="0">
                          <a:effectLst/>
                        </a:rPr>
                        <a:t>In this if the user wants to use a particular library function then the user have to add the particular library of that function in header file of the program.</a:t>
                      </a:r>
                    </a:p>
                  </a:txBody>
                  <a:tcPr marL="95250" marR="95250" marT="133350" marB="133350" anchor="ctr">
                    <a:lnL>
                      <a:noFill/>
                    </a:lnL>
                    <a:lnR>
                      <a:noFill/>
                    </a:lnR>
                    <a:lnT>
                      <a:noFill/>
                    </a:lnT>
                    <a:lnB>
                      <a:noFill/>
                    </a:lnB>
                    <a:solidFill>
                      <a:srgbClr val="FFFFFF"/>
                    </a:solidFill>
                  </a:tcPr>
                </a:tc>
              </a:tr>
              <a:tr h="728627">
                <a:tc>
                  <a:txBody>
                    <a:bodyPr/>
                    <a:lstStyle/>
                    <a:p>
                      <a:pPr algn="l" fontAlgn="base"/>
                      <a:r>
                        <a:rPr lang="en-GB" sz="1250" b="0" dirty="0">
                          <a:effectLst/>
                        </a:rPr>
                        <a:t>Execution of the program begins from the user-define function.</a:t>
                      </a:r>
                    </a:p>
                  </a:txBody>
                  <a:tcPr marL="95250" marR="95250" marT="133350" marB="133350" anchor="ctr">
                    <a:lnL>
                      <a:noFill/>
                    </a:lnL>
                    <a:lnR>
                      <a:noFill/>
                    </a:lnR>
                    <a:lnT>
                      <a:noFill/>
                    </a:lnT>
                    <a:lnB>
                      <a:noFill/>
                    </a:lnB>
                    <a:solidFill>
                      <a:srgbClr val="FFFFFF"/>
                    </a:solidFill>
                  </a:tcPr>
                </a:tc>
                <a:tc>
                  <a:txBody>
                    <a:bodyPr/>
                    <a:lstStyle/>
                    <a:p>
                      <a:pPr algn="l" fontAlgn="base"/>
                      <a:r>
                        <a:rPr lang="en-GB" sz="1250" b="0">
                          <a:effectLst/>
                        </a:rPr>
                        <a:t>Execution of the program does not begin from the library function.</a:t>
                      </a:r>
                    </a:p>
                  </a:txBody>
                  <a:tcPr marL="95250" marR="95250" marT="133350" marB="133350" anchor="ctr">
                    <a:lnL>
                      <a:noFill/>
                    </a:lnL>
                    <a:lnR>
                      <a:noFill/>
                    </a:lnR>
                    <a:lnT>
                      <a:noFill/>
                    </a:lnT>
                    <a:lnB>
                      <a:noFill/>
                    </a:lnB>
                    <a:solidFill>
                      <a:srgbClr val="FFFFFF"/>
                    </a:solidFill>
                  </a:tcPr>
                </a:tc>
              </a:tr>
              <a:tr h="728627">
                <a:tc>
                  <a:txBody>
                    <a:bodyPr/>
                    <a:lstStyle/>
                    <a:p>
                      <a:pPr algn="l" fontAlgn="base"/>
                      <a:r>
                        <a:rPr lang="en-IN" sz="1250" b="1">
                          <a:effectLst/>
                        </a:rPr>
                        <a:t>Example:</a:t>
                      </a:r>
                      <a:r>
                        <a:rPr lang="en-IN" sz="1250" b="0">
                          <a:effectLst/>
                        </a:rPr>
                        <a:t> sum(), fact(),…etc.</a:t>
                      </a:r>
                    </a:p>
                  </a:txBody>
                  <a:tcPr marL="95250" marR="95250" marT="133350" marB="133350" anchor="ctr">
                    <a:lnL>
                      <a:noFill/>
                    </a:lnL>
                    <a:lnR>
                      <a:noFill/>
                    </a:lnR>
                    <a:lnT>
                      <a:noFill/>
                    </a:lnT>
                    <a:lnB>
                      <a:noFill/>
                    </a:lnB>
                    <a:solidFill>
                      <a:srgbClr val="FFFFFF"/>
                    </a:solidFill>
                  </a:tcPr>
                </a:tc>
                <a:tc>
                  <a:txBody>
                    <a:bodyPr/>
                    <a:lstStyle/>
                    <a:p>
                      <a:pPr algn="l" fontAlgn="base"/>
                      <a:r>
                        <a:rPr lang="fr-FR" sz="1250" b="1" dirty="0" err="1">
                          <a:effectLst/>
                        </a:rPr>
                        <a:t>Example</a:t>
                      </a:r>
                      <a:r>
                        <a:rPr lang="fr-FR" sz="1250" b="1" dirty="0">
                          <a:effectLst/>
                        </a:rPr>
                        <a:t>:</a:t>
                      </a:r>
                      <a:r>
                        <a:rPr lang="fr-FR" sz="1250" b="0" dirty="0">
                          <a:effectLst/>
                        </a:rPr>
                        <a:t> </a:t>
                      </a:r>
                      <a:r>
                        <a:rPr lang="fr-FR" sz="1250" b="0" dirty="0" err="1">
                          <a:effectLst/>
                        </a:rPr>
                        <a:t>printf</a:t>
                      </a:r>
                      <a:r>
                        <a:rPr lang="fr-FR" sz="1250" b="0" dirty="0">
                          <a:effectLst/>
                        </a:rPr>
                        <a:t>(), scanf(), sqrt(),…etc.</a:t>
                      </a:r>
                    </a:p>
                  </a:txBody>
                  <a:tcPr marL="95250" marR="95250" marT="133350" marB="133350"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4136612853"/>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1625</TotalTime>
  <Words>2821</Words>
  <Application>Microsoft Office PowerPoint</Application>
  <PresentationFormat>Widescreen</PresentationFormat>
  <Paragraphs>425</Paragraphs>
  <Slides>41</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41</vt:i4>
      </vt:variant>
    </vt:vector>
  </HeadingPairs>
  <TitlesOfParts>
    <vt:vector size="51" baseType="lpstr">
      <vt:lpstr>Arial</vt:lpstr>
      <vt:lpstr>Calibri</vt:lpstr>
      <vt:lpstr>Calibri Light</vt:lpstr>
      <vt:lpstr>inter-regular</vt:lpstr>
      <vt:lpstr>Times New Roman</vt:lpstr>
      <vt:lpstr>Times New Roman</vt:lpstr>
      <vt:lpstr>Tw Cen MT</vt:lpstr>
      <vt:lpstr>Wingdings</vt:lpstr>
      <vt:lpstr>Droplet</vt:lpstr>
      <vt:lpstr>Office Theme</vt:lpstr>
      <vt:lpstr>Functions</vt:lpstr>
      <vt:lpstr>Declaration of function</vt:lpstr>
      <vt:lpstr>Definition of function</vt:lpstr>
      <vt:lpstr>Advantage of functions in C</vt:lpstr>
      <vt:lpstr>aspects of FUNCTIONS</vt:lpstr>
      <vt:lpstr>PowerPoint Presentation</vt:lpstr>
      <vt:lpstr>Types of Functions </vt:lpstr>
      <vt:lpstr>PowerPoint Presentation</vt:lpstr>
      <vt:lpstr>PowerPoint Presentation</vt:lpstr>
      <vt:lpstr>Parameters</vt:lpstr>
      <vt:lpstr>PowerPoint Presentation</vt:lpstr>
      <vt:lpstr>PowerPoint Presentation</vt:lpstr>
      <vt:lpstr>PowerPoint Presentation</vt:lpstr>
      <vt:lpstr>Scope of variable</vt:lpstr>
      <vt:lpstr>Passing parameters</vt:lpstr>
      <vt:lpstr>Call by value vs call by reference</vt:lpstr>
      <vt:lpstr>PowerPoint Presentation</vt:lpstr>
      <vt:lpstr>PowerPoint Presentation</vt:lpstr>
      <vt:lpstr>PowerPoint Presentation</vt:lpstr>
      <vt:lpstr>CATEGORIES OF FUNCTION</vt:lpstr>
      <vt:lpstr>Function with no arguments and no return value. </vt:lpstr>
      <vt:lpstr>Function with arguments but no return value</vt:lpstr>
      <vt:lpstr>Function with no arguments and return value</vt:lpstr>
      <vt:lpstr>Function with arguments and return value</vt:lpstr>
      <vt:lpstr> Recursion</vt:lpstr>
      <vt:lpstr>Working of recursion</vt:lpstr>
      <vt:lpstr>Number Factorial </vt:lpstr>
      <vt:lpstr>Types of recursion:</vt:lpstr>
      <vt:lpstr>Direct Recursion</vt:lpstr>
      <vt:lpstr>Indirect recursion</vt:lpstr>
      <vt:lpstr>Advantages and Disadvantages of Recursion</vt:lpstr>
      <vt:lpstr>Macros and Preprocessing</vt:lpstr>
      <vt:lpstr>Macros </vt:lpstr>
      <vt:lpstr>Types of Macros</vt:lpstr>
      <vt:lpstr>Object-like macros </vt:lpstr>
      <vt:lpstr>Chain macros </vt:lpstr>
      <vt:lpstr>Multi-line macros</vt:lpstr>
      <vt:lpstr>Function-like macros </vt:lpstr>
      <vt:lpstr>Preprocessing</vt:lpstr>
      <vt:lpstr>Preprocessing</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Functions</dc:title>
  <dc:creator>Microsoft account</dc:creator>
  <cp:lastModifiedBy>Microsoft account</cp:lastModifiedBy>
  <cp:revision>30</cp:revision>
  <dcterms:created xsi:type="dcterms:W3CDTF">2022-01-07T08:10:23Z</dcterms:created>
  <dcterms:modified xsi:type="dcterms:W3CDTF">2022-01-19T09:00:21Z</dcterms:modified>
</cp:coreProperties>
</file>