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58" r:id="rId7"/>
    <p:sldId id="266" r:id="rId8"/>
    <p:sldId id="267" r:id="rId9"/>
    <p:sldId id="259" r:id="rId10"/>
    <p:sldId id="260" r:id="rId11"/>
    <p:sldId id="261" r:id="rId12"/>
    <p:sldId id="262" r:id="rId13"/>
    <p:sldId id="268" r:id="rId14"/>
    <p:sldId id="270" r:id="rId15"/>
    <p:sldId id="272" r:id="rId16"/>
    <p:sldId id="271"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56" autoAdjust="0"/>
  </p:normalViewPr>
  <p:slideViewPr>
    <p:cSldViewPr snapToGrid="0">
      <p:cViewPr varScale="1">
        <p:scale>
          <a:sx n="70" d="100"/>
          <a:sy n="70" d="100"/>
        </p:scale>
        <p:origin x="7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8875ED-9776-40E8-9A52-317D992613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42E817CE-5C37-4F3F-B22A-0BCAB43A04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CC54161C-5FAC-4DFE-A1B2-17E8CA9565B5}"/>
              </a:ext>
            </a:extLst>
          </p:cNvPr>
          <p:cNvSpPr>
            <a:spLocks noGrp="1"/>
          </p:cNvSpPr>
          <p:nvPr>
            <p:ph type="dt" sz="half" idx="10"/>
          </p:nvPr>
        </p:nvSpPr>
        <p:spPr/>
        <p:txBody>
          <a:bodyPr/>
          <a:lstStyle/>
          <a:p>
            <a:fld id="{B2A02C34-7CF3-4660-91AB-0CAD2CA24E55}" type="datetimeFigureOut">
              <a:rPr lang="en-IN" smtClean="0"/>
              <a:t>22-01-2022</a:t>
            </a:fld>
            <a:endParaRPr lang="en-IN"/>
          </a:p>
        </p:txBody>
      </p:sp>
      <p:sp>
        <p:nvSpPr>
          <p:cNvPr id="5" name="Footer Placeholder 4">
            <a:extLst>
              <a:ext uri="{FF2B5EF4-FFF2-40B4-BE49-F238E27FC236}">
                <a16:creationId xmlns:a16="http://schemas.microsoft.com/office/drawing/2014/main" xmlns="" id="{DD52FCC6-99AF-43A9-BC57-77882C2F81D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409F592-EF55-488A-85BD-B288DAE4F873}"/>
              </a:ext>
            </a:extLst>
          </p:cNvPr>
          <p:cNvSpPr>
            <a:spLocks noGrp="1"/>
          </p:cNvSpPr>
          <p:nvPr>
            <p:ph type="sldNum" sz="quarter" idx="12"/>
          </p:nvPr>
        </p:nvSpPr>
        <p:spPr/>
        <p:txBody>
          <a:bodyPr/>
          <a:lstStyle/>
          <a:p>
            <a:fld id="{C625B2A2-F900-46CC-89DE-AD7DD24454A0}" type="slidenum">
              <a:rPr lang="en-IN" smtClean="0"/>
              <a:t>‹#›</a:t>
            </a:fld>
            <a:endParaRPr lang="en-IN"/>
          </a:p>
        </p:txBody>
      </p:sp>
    </p:spTree>
    <p:extLst>
      <p:ext uri="{BB962C8B-B14F-4D97-AF65-F5344CB8AC3E}">
        <p14:creationId xmlns:p14="http://schemas.microsoft.com/office/powerpoint/2010/main" val="345346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B500BD-35A1-454F-98A9-E5F87C305B2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AE6CBDE6-06E9-47E9-9974-60C001F5E0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AE0F06D5-C6C2-4A7F-8FA9-D047FE16CB6B}"/>
              </a:ext>
            </a:extLst>
          </p:cNvPr>
          <p:cNvSpPr>
            <a:spLocks noGrp="1"/>
          </p:cNvSpPr>
          <p:nvPr>
            <p:ph type="dt" sz="half" idx="10"/>
          </p:nvPr>
        </p:nvSpPr>
        <p:spPr/>
        <p:txBody>
          <a:bodyPr/>
          <a:lstStyle/>
          <a:p>
            <a:fld id="{B2A02C34-7CF3-4660-91AB-0CAD2CA24E55}" type="datetimeFigureOut">
              <a:rPr lang="en-IN" smtClean="0"/>
              <a:t>22-01-2022</a:t>
            </a:fld>
            <a:endParaRPr lang="en-IN"/>
          </a:p>
        </p:txBody>
      </p:sp>
      <p:sp>
        <p:nvSpPr>
          <p:cNvPr id="5" name="Footer Placeholder 4">
            <a:extLst>
              <a:ext uri="{FF2B5EF4-FFF2-40B4-BE49-F238E27FC236}">
                <a16:creationId xmlns:a16="http://schemas.microsoft.com/office/drawing/2014/main" xmlns="" id="{F3E04A30-755E-431E-BD7A-321539C4D69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C081825-13FA-4886-8DB8-98A7AA2C9DB5}"/>
              </a:ext>
            </a:extLst>
          </p:cNvPr>
          <p:cNvSpPr>
            <a:spLocks noGrp="1"/>
          </p:cNvSpPr>
          <p:nvPr>
            <p:ph type="sldNum" sz="quarter" idx="12"/>
          </p:nvPr>
        </p:nvSpPr>
        <p:spPr/>
        <p:txBody>
          <a:bodyPr/>
          <a:lstStyle/>
          <a:p>
            <a:fld id="{C625B2A2-F900-46CC-89DE-AD7DD24454A0}" type="slidenum">
              <a:rPr lang="en-IN" smtClean="0"/>
              <a:t>‹#›</a:t>
            </a:fld>
            <a:endParaRPr lang="en-IN"/>
          </a:p>
        </p:txBody>
      </p:sp>
    </p:spTree>
    <p:extLst>
      <p:ext uri="{BB962C8B-B14F-4D97-AF65-F5344CB8AC3E}">
        <p14:creationId xmlns:p14="http://schemas.microsoft.com/office/powerpoint/2010/main" val="25898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71E82E8-B85F-46A8-97DC-5F1ABEDD2C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BA9B2003-B753-4297-93C0-67E846A129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9B431C1-A29A-4A30-AAC9-96BE6CD0FE65}"/>
              </a:ext>
            </a:extLst>
          </p:cNvPr>
          <p:cNvSpPr>
            <a:spLocks noGrp="1"/>
          </p:cNvSpPr>
          <p:nvPr>
            <p:ph type="dt" sz="half" idx="10"/>
          </p:nvPr>
        </p:nvSpPr>
        <p:spPr/>
        <p:txBody>
          <a:bodyPr/>
          <a:lstStyle/>
          <a:p>
            <a:fld id="{B2A02C34-7CF3-4660-91AB-0CAD2CA24E55}" type="datetimeFigureOut">
              <a:rPr lang="en-IN" smtClean="0"/>
              <a:t>22-01-2022</a:t>
            </a:fld>
            <a:endParaRPr lang="en-IN"/>
          </a:p>
        </p:txBody>
      </p:sp>
      <p:sp>
        <p:nvSpPr>
          <p:cNvPr id="5" name="Footer Placeholder 4">
            <a:extLst>
              <a:ext uri="{FF2B5EF4-FFF2-40B4-BE49-F238E27FC236}">
                <a16:creationId xmlns:a16="http://schemas.microsoft.com/office/drawing/2014/main" xmlns="" id="{61B36EBA-AA05-42E8-AA1F-E88449521C1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CDD2493A-BD97-4830-8663-EBF0100D8A7E}"/>
              </a:ext>
            </a:extLst>
          </p:cNvPr>
          <p:cNvSpPr>
            <a:spLocks noGrp="1"/>
          </p:cNvSpPr>
          <p:nvPr>
            <p:ph type="sldNum" sz="quarter" idx="12"/>
          </p:nvPr>
        </p:nvSpPr>
        <p:spPr/>
        <p:txBody>
          <a:bodyPr/>
          <a:lstStyle/>
          <a:p>
            <a:fld id="{C625B2A2-F900-46CC-89DE-AD7DD24454A0}" type="slidenum">
              <a:rPr lang="en-IN" smtClean="0"/>
              <a:t>‹#›</a:t>
            </a:fld>
            <a:endParaRPr lang="en-IN"/>
          </a:p>
        </p:txBody>
      </p:sp>
    </p:spTree>
    <p:extLst>
      <p:ext uri="{BB962C8B-B14F-4D97-AF65-F5344CB8AC3E}">
        <p14:creationId xmlns:p14="http://schemas.microsoft.com/office/powerpoint/2010/main" val="2775517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2AE495-496F-417C-ABCD-7424528F6E6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82DACACB-914E-4E9B-B561-448F611744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A26AD2D-3CB3-4343-889B-F836B898EF46}"/>
              </a:ext>
            </a:extLst>
          </p:cNvPr>
          <p:cNvSpPr>
            <a:spLocks noGrp="1"/>
          </p:cNvSpPr>
          <p:nvPr>
            <p:ph type="dt" sz="half" idx="10"/>
          </p:nvPr>
        </p:nvSpPr>
        <p:spPr/>
        <p:txBody>
          <a:bodyPr/>
          <a:lstStyle/>
          <a:p>
            <a:fld id="{B2A02C34-7CF3-4660-91AB-0CAD2CA24E55}" type="datetimeFigureOut">
              <a:rPr lang="en-IN" smtClean="0"/>
              <a:t>22-01-2022</a:t>
            </a:fld>
            <a:endParaRPr lang="en-IN"/>
          </a:p>
        </p:txBody>
      </p:sp>
      <p:sp>
        <p:nvSpPr>
          <p:cNvPr id="5" name="Footer Placeholder 4">
            <a:extLst>
              <a:ext uri="{FF2B5EF4-FFF2-40B4-BE49-F238E27FC236}">
                <a16:creationId xmlns:a16="http://schemas.microsoft.com/office/drawing/2014/main" xmlns="" id="{7408037D-0A0A-4F48-AFB9-E9CFDA4CA54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C4C4F749-14A5-4FDD-9872-2D5361F6A02B}"/>
              </a:ext>
            </a:extLst>
          </p:cNvPr>
          <p:cNvSpPr>
            <a:spLocks noGrp="1"/>
          </p:cNvSpPr>
          <p:nvPr>
            <p:ph type="sldNum" sz="quarter" idx="12"/>
          </p:nvPr>
        </p:nvSpPr>
        <p:spPr/>
        <p:txBody>
          <a:bodyPr/>
          <a:lstStyle/>
          <a:p>
            <a:fld id="{C625B2A2-F900-46CC-89DE-AD7DD24454A0}" type="slidenum">
              <a:rPr lang="en-IN" smtClean="0"/>
              <a:t>‹#›</a:t>
            </a:fld>
            <a:endParaRPr lang="en-IN"/>
          </a:p>
        </p:txBody>
      </p:sp>
    </p:spTree>
    <p:extLst>
      <p:ext uri="{BB962C8B-B14F-4D97-AF65-F5344CB8AC3E}">
        <p14:creationId xmlns:p14="http://schemas.microsoft.com/office/powerpoint/2010/main" val="3022115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29BE23-9208-48C8-B53B-4109C5A15A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86675CF3-19D9-4049-A918-E684A0A1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1577D74-0AC4-4130-8490-D4420C9B12B1}"/>
              </a:ext>
            </a:extLst>
          </p:cNvPr>
          <p:cNvSpPr>
            <a:spLocks noGrp="1"/>
          </p:cNvSpPr>
          <p:nvPr>
            <p:ph type="dt" sz="half" idx="10"/>
          </p:nvPr>
        </p:nvSpPr>
        <p:spPr/>
        <p:txBody>
          <a:bodyPr/>
          <a:lstStyle/>
          <a:p>
            <a:fld id="{B2A02C34-7CF3-4660-91AB-0CAD2CA24E55}" type="datetimeFigureOut">
              <a:rPr lang="en-IN" smtClean="0"/>
              <a:t>22-01-2022</a:t>
            </a:fld>
            <a:endParaRPr lang="en-IN"/>
          </a:p>
        </p:txBody>
      </p:sp>
      <p:sp>
        <p:nvSpPr>
          <p:cNvPr id="5" name="Footer Placeholder 4">
            <a:extLst>
              <a:ext uri="{FF2B5EF4-FFF2-40B4-BE49-F238E27FC236}">
                <a16:creationId xmlns:a16="http://schemas.microsoft.com/office/drawing/2014/main" xmlns="" id="{BE4B2157-5356-41CD-AF33-5B6206FD7B0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1CE50E5F-6196-4CFE-871B-33B4B62DBD7D}"/>
              </a:ext>
            </a:extLst>
          </p:cNvPr>
          <p:cNvSpPr>
            <a:spLocks noGrp="1"/>
          </p:cNvSpPr>
          <p:nvPr>
            <p:ph type="sldNum" sz="quarter" idx="12"/>
          </p:nvPr>
        </p:nvSpPr>
        <p:spPr/>
        <p:txBody>
          <a:bodyPr/>
          <a:lstStyle/>
          <a:p>
            <a:fld id="{C625B2A2-F900-46CC-89DE-AD7DD24454A0}" type="slidenum">
              <a:rPr lang="en-IN" smtClean="0"/>
              <a:t>‹#›</a:t>
            </a:fld>
            <a:endParaRPr lang="en-IN"/>
          </a:p>
        </p:txBody>
      </p:sp>
    </p:spTree>
    <p:extLst>
      <p:ext uri="{BB962C8B-B14F-4D97-AF65-F5344CB8AC3E}">
        <p14:creationId xmlns:p14="http://schemas.microsoft.com/office/powerpoint/2010/main" val="92553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43614F-45F6-4CE1-BE2E-9B5C6B48117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A56B589A-F960-4548-83AA-76BB1D5038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523BCB13-876C-485E-AE53-1FB2B0B58D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BAC8384B-8C44-437C-A91A-F8461496CC43}"/>
              </a:ext>
            </a:extLst>
          </p:cNvPr>
          <p:cNvSpPr>
            <a:spLocks noGrp="1"/>
          </p:cNvSpPr>
          <p:nvPr>
            <p:ph type="dt" sz="half" idx="10"/>
          </p:nvPr>
        </p:nvSpPr>
        <p:spPr/>
        <p:txBody>
          <a:bodyPr/>
          <a:lstStyle/>
          <a:p>
            <a:fld id="{B2A02C34-7CF3-4660-91AB-0CAD2CA24E55}" type="datetimeFigureOut">
              <a:rPr lang="en-IN" smtClean="0"/>
              <a:t>22-01-2022</a:t>
            </a:fld>
            <a:endParaRPr lang="en-IN"/>
          </a:p>
        </p:txBody>
      </p:sp>
      <p:sp>
        <p:nvSpPr>
          <p:cNvPr id="6" name="Footer Placeholder 5">
            <a:extLst>
              <a:ext uri="{FF2B5EF4-FFF2-40B4-BE49-F238E27FC236}">
                <a16:creationId xmlns:a16="http://schemas.microsoft.com/office/drawing/2014/main" xmlns="" id="{13914CAB-F532-408E-8CC2-D7E5282C8F9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901177E4-1B51-4022-8B4C-0BD5876FA81C}"/>
              </a:ext>
            </a:extLst>
          </p:cNvPr>
          <p:cNvSpPr>
            <a:spLocks noGrp="1"/>
          </p:cNvSpPr>
          <p:nvPr>
            <p:ph type="sldNum" sz="quarter" idx="12"/>
          </p:nvPr>
        </p:nvSpPr>
        <p:spPr/>
        <p:txBody>
          <a:bodyPr/>
          <a:lstStyle/>
          <a:p>
            <a:fld id="{C625B2A2-F900-46CC-89DE-AD7DD24454A0}" type="slidenum">
              <a:rPr lang="en-IN" smtClean="0"/>
              <a:t>‹#›</a:t>
            </a:fld>
            <a:endParaRPr lang="en-IN"/>
          </a:p>
        </p:txBody>
      </p:sp>
    </p:spTree>
    <p:extLst>
      <p:ext uri="{BB962C8B-B14F-4D97-AF65-F5344CB8AC3E}">
        <p14:creationId xmlns:p14="http://schemas.microsoft.com/office/powerpoint/2010/main" val="1718396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8781E7-2ABB-492A-A4D0-3FD3AB6C316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A90D4D01-0FFE-4E53-83A5-A2F106E73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A216667-5885-43B9-A090-84760D7170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BCB86ED1-49B3-46F8-A839-8DE6349495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D5B48FB-F831-470E-ACFE-67C2D48648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79590DC9-CF16-40C5-B890-FDE35FFE8D74}"/>
              </a:ext>
            </a:extLst>
          </p:cNvPr>
          <p:cNvSpPr>
            <a:spLocks noGrp="1"/>
          </p:cNvSpPr>
          <p:nvPr>
            <p:ph type="dt" sz="half" idx="10"/>
          </p:nvPr>
        </p:nvSpPr>
        <p:spPr/>
        <p:txBody>
          <a:bodyPr/>
          <a:lstStyle/>
          <a:p>
            <a:fld id="{B2A02C34-7CF3-4660-91AB-0CAD2CA24E55}" type="datetimeFigureOut">
              <a:rPr lang="en-IN" smtClean="0"/>
              <a:t>22-01-2022</a:t>
            </a:fld>
            <a:endParaRPr lang="en-IN"/>
          </a:p>
        </p:txBody>
      </p:sp>
      <p:sp>
        <p:nvSpPr>
          <p:cNvPr id="8" name="Footer Placeholder 7">
            <a:extLst>
              <a:ext uri="{FF2B5EF4-FFF2-40B4-BE49-F238E27FC236}">
                <a16:creationId xmlns:a16="http://schemas.microsoft.com/office/drawing/2014/main" xmlns="" id="{C6D3D066-3BC2-45D8-AE54-1F9E964C694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B3702EA7-CB19-4FD3-934F-4340601B4FCD}"/>
              </a:ext>
            </a:extLst>
          </p:cNvPr>
          <p:cNvSpPr>
            <a:spLocks noGrp="1"/>
          </p:cNvSpPr>
          <p:nvPr>
            <p:ph type="sldNum" sz="quarter" idx="12"/>
          </p:nvPr>
        </p:nvSpPr>
        <p:spPr/>
        <p:txBody>
          <a:bodyPr/>
          <a:lstStyle/>
          <a:p>
            <a:fld id="{C625B2A2-F900-46CC-89DE-AD7DD24454A0}" type="slidenum">
              <a:rPr lang="en-IN" smtClean="0"/>
              <a:t>‹#›</a:t>
            </a:fld>
            <a:endParaRPr lang="en-IN"/>
          </a:p>
        </p:txBody>
      </p:sp>
    </p:spTree>
    <p:extLst>
      <p:ext uri="{BB962C8B-B14F-4D97-AF65-F5344CB8AC3E}">
        <p14:creationId xmlns:p14="http://schemas.microsoft.com/office/powerpoint/2010/main" val="2744313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58176D-7342-4EEC-9F7F-A4729F5F6D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9BBF3EE1-FE2F-42AA-A674-74074770A653}"/>
              </a:ext>
            </a:extLst>
          </p:cNvPr>
          <p:cNvSpPr>
            <a:spLocks noGrp="1"/>
          </p:cNvSpPr>
          <p:nvPr>
            <p:ph type="dt" sz="half" idx="10"/>
          </p:nvPr>
        </p:nvSpPr>
        <p:spPr/>
        <p:txBody>
          <a:bodyPr/>
          <a:lstStyle/>
          <a:p>
            <a:fld id="{B2A02C34-7CF3-4660-91AB-0CAD2CA24E55}" type="datetimeFigureOut">
              <a:rPr lang="en-IN" smtClean="0"/>
              <a:t>22-01-2022</a:t>
            </a:fld>
            <a:endParaRPr lang="en-IN"/>
          </a:p>
        </p:txBody>
      </p:sp>
      <p:sp>
        <p:nvSpPr>
          <p:cNvPr id="4" name="Footer Placeholder 3">
            <a:extLst>
              <a:ext uri="{FF2B5EF4-FFF2-40B4-BE49-F238E27FC236}">
                <a16:creationId xmlns:a16="http://schemas.microsoft.com/office/drawing/2014/main" xmlns="" id="{A8B1D9D6-35EE-43EF-B0E2-5C3194A8876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7E72327B-1BFC-4A4C-99D3-6BFBE27BC0F2}"/>
              </a:ext>
            </a:extLst>
          </p:cNvPr>
          <p:cNvSpPr>
            <a:spLocks noGrp="1"/>
          </p:cNvSpPr>
          <p:nvPr>
            <p:ph type="sldNum" sz="quarter" idx="12"/>
          </p:nvPr>
        </p:nvSpPr>
        <p:spPr/>
        <p:txBody>
          <a:bodyPr/>
          <a:lstStyle/>
          <a:p>
            <a:fld id="{C625B2A2-F900-46CC-89DE-AD7DD24454A0}" type="slidenum">
              <a:rPr lang="en-IN" smtClean="0"/>
              <a:t>‹#›</a:t>
            </a:fld>
            <a:endParaRPr lang="en-IN"/>
          </a:p>
        </p:txBody>
      </p:sp>
    </p:spTree>
    <p:extLst>
      <p:ext uri="{BB962C8B-B14F-4D97-AF65-F5344CB8AC3E}">
        <p14:creationId xmlns:p14="http://schemas.microsoft.com/office/powerpoint/2010/main" val="302520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B743868-C4E4-4CA1-9E2F-9F342CEC7597}"/>
              </a:ext>
            </a:extLst>
          </p:cNvPr>
          <p:cNvSpPr>
            <a:spLocks noGrp="1"/>
          </p:cNvSpPr>
          <p:nvPr>
            <p:ph type="dt" sz="half" idx="10"/>
          </p:nvPr>
        </p:nvSpPr>
        <p:spPr/>
        <p:txBody>
          <a:bodyPr/>
          <a:lstStyle/>
          <a:p>
            <a:fld id="{B2A02C34-7CF3-4660-91AB-0CAD2CA24E55}" type="datetimeFigureOut">
              <a:rPr lang="en-IN" smtClean="0"/>
              <a:t>22-01-2022</a:t>
            </a:fld>
            <a:endParaRPr lang="en-IN"/>
          </a:p>
        </p:txBody>
      </p:sp>
      <p:sp>
        <p:nvSpPr>
          <p:cNvPr id="3" name="Footer Placeholder 2">
            <a:extLst>
              <a:ext uri="{FF2B5EF4-FFF2-40B4-BE49-F238E27FC236}">
                <a16:creationId xmlns:a16="http://schemas.microsoft.com/office/drawing/2014/main" xmlns="" id="{227F7494-1661-4DF7-95DB-8F2BD456C74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5B500015-92E0-4DE4-BDA1-28C7D924D9BF}"/>
              </a:ext>
            </a:extLst>
          </p:cNvPr>
          <p:cNvSpPr>
            <a:spLocks noGrp="1"/>
          </p:cNvSpPr>
          <p:nvPr>
            <p:ph type="sldNum" sz="quarter" idx="12"/>
          </p:nvPr>
        </p:nvSpPr>
        <p:spPr/>
        <p:txBody>
          <a:bodyPr/>
          <a:lstStyle/>
          <a:p>
            <a:fld id="{C625B2A2-F900-46CC-89DE-AD7DD24454A0}" type="slidenum">
              <a:rPr lang="en-IN" smtClean="0"/>
              <a:t>‹#›</a:t>
            </a:fld>
            <a:endParaRPr lang="en-IN"/>
          </a:p>
        </p:txBody>
      </p:sp>
    </p:spTree>
    <p:extLst>
      <p:ext uri="{BB962C8B-B14F-4D97-AF65-F5344CB8AC3E}">
        <p14:creationId xmlns:p14="http://schemas.microsoft.com/office/powerpoint/2010/main" val="269737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C1DB7B-55FB-407D-852B-9D40708110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8E014B79-9235-4695-B90B-2E2395913C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6E6F2E77-32A6-4FD2-8043-E27BF25FB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E2D4B1C-2B0D-4FA3-989A-4F48586A9C43}"/>
              </a:ext>
            </a:extLst>
          </p:cNvPr>
          <p:cNvSpPr>
            <a:spLocks noGrp="1"/>
          </p:cNvSpPr>
          <p:nvPr>
            <p:ph type="dt" sz="half" idx="10"/>
          </p:nvPr>
        </p:nvSpPr>
        <p:spPr/>
        <p:txBody>
          <a:bodyPr/>
          <a:lstStyle/>
          <a:p>
            <a:fld id="{B2A02C34-7CF3-4660-91AB-0CAD2CA24E55}" type="datetimeFigureOut">
              <a:rPr lang="en-IN" smtClean="0"/>
              <a:t>22-01-2022</a:t>
            </a:fld>
            <a:endParaRPr lang="en-IN"/>
          </a:p>
        </p:txBody>
      </p:sp>
      <p:sp>
        <p:nvSpPr>
          <p:cNvPr id="6" name="Footer Placeholder 5">
            <a:extLst>
              <a:ext uri="{FF2B5EF4-FFF2-40B4-BE49-F238E27FC236}">
                <a16:creationId xmlns:a16="http://schemas.microsoft.com/office/drawing/2014/main" xmlns="" id="{B32C021E-B495-4CF7-8410-EA686B6C66A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EABEE34B-8721-4E88-91D3-365E49411F6A}"/>
              </a:ext>
            </a:extLst>
          </p:cNvPr>
          <p:cNvSpPr>
            <a:spLocks noGrp="1"/>
          </p:cNvSpPr>
          <p:nvPr>
            <p:ph type="sldNum" sz="quarter" idx="12"/>
          </p:nvPr>
        </p:nvSpPr>
        <p:spPr/>
        <p:txBody>
          <a:bodyPr/>
          <a:lstStyle/>
          <a:p>
            <a:fld id="{C625B2A2-F900-46CC-89DE-AD7DD24454A0}" type="slidenum">
              <a:rPr lang="en-IN" smtClean="0"/>
              <a:t>‹#›</a:t>
            </a:fld>
            <a:endParaRPr lang="en-IN"/>
          </a:p>
        </p:txBody>
      </p:sp>
    </p:spTree>
    <p:extLst>
      <p:ext uri="{BB962C8B-B14F-4D97-AF65-F5344CB8AC3E}">
        <p14:creationId xmlns:p14="http://schemas.microsoft.com/office/powerpoint/2010/main" val="1130390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4EDCB4-64A7-43C8-8100-ACF78FB45A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F2E498B1-48C6-4132-AD61-4C7811E992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81926C56-FC87-4090-9D8D-0E0F914CA4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850235C-BFD3-494F-83FF-8306C0AD4A09}"/>
              </a:ext>
            </a:extLst>
          </p:cNvPr>
          <p:cNvSpPr>
            <a:spLocks noGrp="1"/>
          </p:cNvSpPr>
          <p:nvPr>
            <p:ph type="dt" sz="half" idx="10"/>
          </p:nvPr>
        </p:nvSpPr>
        <p:spPr/>
        <p:txBody>
          <a:bodyPr/>
          <a:lstStyle/>
          <a:p>
            <a:fld id="{B2A02C34-7CF3-4660-91AB-0CAD2CA24E55}" type="datetimeFigureOut">
              <a:rPr lang="en-IN" smtClean="0"/>
              <a:t>22-01-2022</a:t>
            </a:fld>
            <a:endParaRPr lang="en-IN"/>
          </a:p>
        </p:txBody>
      </p:sp>
      <p:sp>
        <p:nvSpPr>
          <p:cNvPr id="6" name="Footer Placeholder 5">
            <a:extLst>
              <a:ext uri="{FF2B5EF4-FFF2-40B4-BE49-F238E27FC236}">
                <a16:creationId xmlns:a16="http://schemas.microsoft.com/office/drawing/2014/main" xmlns="" id="{6AA76E39-EA7F-42D3-BD6D-DCD504BA25B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DF9792C4-67AA-49C9-BB10-5921B81CA67A}"/>
              </a:ext>
            </a:extLst>
          </p:cNvPr>
          <p:cNvSpPr>
            <a:spLocks noGrp="1"/>
          </p:cNvSpPr>
          <p:nvPr>
            <p:ph type="sldNum" sz="quarter" idx="12"/>
          </p:nvPr>
        </p:nvSpPr>
        <p:spPr/>
        <p:txBody>
          <a:bodyPr/>
          <a:lstStyle/>
          <a:p>
            <a:fld id="{C625B2A2-F900-46CC-89DE-AD7DD24454A0}" type="slidenum">
              <a:rPr lang="en-IN" smtClean="0"/>
              <a:t>‹#›</a:t>
            </a:fld>
            <a:endParaRPr lang="en-IN"/>
          </a:p>
        </p:txBody>
      </p:sp>
    </p:spTree>
    <p:extLst>
      <p:ext uri="{BB962C8B-B14F-4D97-AF65-F5344CB8AC3E}">
        <p14:creationId xmlns:p14="http://schemas.microsoft.com/office/powerpoint/2010/main" val="1817960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5682344-40AF-4BFD-A3FE-70339887F6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5449F97C-2079-46EC-A9E4-F5BF7DD90A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1527D4E-AF80-404A-BEF4-0185DA08AE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A02C34-7CF3-4660-91AB-0CAD2CA24E55}" type="datetimeFigureOut">
              <a:rPr lang="en-IN" smtClean="0"/>
              <a:t>22-01-2022</a:t>
            </a:fld>
            <a:endParaRPr lang="en-IN"/>
          </a:p>
        </p:txBody>
      </p:sp>
      <p:sp>
        <p:nvSpPr>
          <p:cNvPr id="5" name="Footer Placeholder 4">
            <a:extLst>
              <a:ext uri="{FF2B5EF4-FFF2-40B4-BE49-F238E27FC236}">
                <a16:creationId xmlns:a16="http://schemas.microsoft.com/office/drawing/2014/main" xmlns="" id="{2128BEAB-63F7-4EC6-98AA-1B8F642F9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F49EA4AD-C664-413E-A00A-9D67ABBC5E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5B2A2-F900-46CC-89DE-AD7DD24454A0}" type="slidenum">
              <a:rPr lang="en-IN" smtClean="0"/>
              <a:t>‹#›</a:t>
            </a:fld>
            <a:endParaRPr lang="en-IN"/>
          </a:p>
        </p:txBody>
      </p:sp>
    </p:spTree>
    <p:extLst>
      <p:ext uri="{BB962C8B-B14F-4D97-AF65-F5344CB8AC3E}">
        <p14:creationId xmlns:p14="http://schemas.microsoft.com/office/powerpoint/2010/main" val="92717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5A8923-B774-4637-B180-CCA6E0A3DE52}"/>
              </a:ext>
            </a:extLst>
          </p:cNvPr>
          <p:cNvSpPr>
            <a:spLocks noGrp="1"/>
          </p:cNvSpPr>
          <p:nvPr>
            <p:ph type="ctrTitle"/>
          </p:nvPr>
        </p:nvSpPr>
        <p:spPr/>
        <p:txBody>
          <a:bodyPr/>
          <a:lstStyle/>
          <a:p>
            <a:r>
              <a:rPr lang="en-US" dirty="0"/>
              <a:t>Fundamentals of Structures and Unions. </a:t>
            </a:r>
            <a:endParaRPr lang="en-IN" dirty="0"/>
          </a:p>
        </p:txBody>
      </p:sp>
    </p:spTree>
    <p:extLst>
      <p:ext uri="{BB962C8B-B14F-4D97-AF65-F5344CB8AC3E}">
        <p14:creationId xmlns:p14="http://schemas.microsoft.com/office/powerpoint/2010/main" val="659722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F1CACD-2463-4BF6-B410-9E4BBA284509}"/>
              </a:ext>
            </a:extLst>
          </p:cNvPr>
          <p:cNvSpPr>
            <a:spLocks noGrp="1"/>
          </p:cNvSpPr>
          <p:nvPr>
            <p:ph type="title"/>
          </p:nvPr>
        </p:nvSpPr>
        <p:spPr>
          <a:xfrm>
            <a:off x="838200" y="365125"/>
            <a:ext cx="10515600" cy="540397"/>
          </a:xfrm>
        </p:spPr>
        <p:txBody>
          <a:bodyPr>
            <a:normAutofit fontScale="90000"/>
          </a:bodyPr>
          <a:lstStyle/>
          <a:p>
            <a:r>
              <a:rPr lang="en-US" dirty="0">
                <a:latin typeface="Times New Roman" panose="02020603050405020304" pitchFamily="18" charset="0"/>
                <a:cs typeface="Times New Roman" panose="02020603050405020304" pitchFamily="18" charset="0"/>
              </a:rPr>
              <a:t>Array of structure</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EE0BDBD-CF27-4561-AA86-C14613FDDD79}"/>
              </a:ext>
            </a:extLst>
          </p:cNvPr>
          <p:cNvSpPr>
            <a:spLocks noGrp="1"/>
          </p:cNvSpPr>
          <p:nvPr>
            <p:ph idx="1"/>
          </p:nvPr>
        </p:nvSpPr>
        <p:spPr>
          <a:xfrm>
            <a:off x="838200" y="1145219"/>
            <a:ext cx="10515600" cy="5566299"/>
          </a:xfrm>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An array of structures in C can be defined as the collection of multiple structures variables where each variable contains information about different entities. The array of structures in C are used to store information about multiple entities of different data types. The array of structures is also known as the collection of structures.</a:t>
            </a:r>
          </a:p>
          <a:p>
            <a:r>
              <a:rPr lang="en-US" sz="2400" b="1" dirty="0">
                <a:latin typeface="Times New Roman" panose="02020603050405020304" pitchFamily="18" charset="0"/>
                <a:cs typeface="Times New Roman" panose="02020603050405020304" pitchFamily="18" charset="0"/>
              </a:rPr>
              <a:t>Example:</a:t>
            </a:r>
          </a:p>
          <a:p>
            <a:pPr marL="0" indent="0">
              <a:buNone/>
            </a:pPr>
            <a:r>
              <a:rPr lang="en-US" sz="2400" dirty="0">
                <a:latin typeface="Times New Roman" panose="02020603050405020304" pitchFamily="18" charset="0"/>
                <a:cs typeface="Times New Roman" panose="02020603050405020304" pitchFamily="18" charset="0"/>
              </a:rPr>
              <a:t>struct student{    </a:t>
            </a:r>
          </a:p>
          <a:p>
            <a:pPr marL="0" indent="0">
              <a:buNone/>
            </a:pPr>
            <a:r>
              <a:rPr lang="en-US" sz="2400" dirty="0">
                <a:latin typeface="Times New Roman" panose="02020603050405020304" pitchFamily="18" charset="0"/>
                <a:cs typeface="Times New Roman" panose="02020603050405020304" pitchFamily="18" charset="0"/>
              </a:rPr>
              <a:t>int rollno;    </a:t>
            </a:r>
          </a:p>
          <a:p>
            <a:pPr marL="0" indent="0">
              <a:buNone/>
            </a:pPr>
            <a:r>
              <a:rPr lang="en-US" sz="2400" dirty="0">
                <a:latin typeface="Times New Roman" panose="02020603050405020304" pitchFamily="18" charset="0"/>
                <a:cs typeface="Times New Roman" panose="02020603050405020304" pitchFamily="18" charset="0"/>
              </a:rPr>
              <a:t>char name[10];    </a:t>
            </a:r>
          </a:p>
          <a:p>
            <a:pPr marL="0" indent="0">
              <a:buNone/>
            </a:pP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int main(){    </a:t>
            </a:r>
          </a:p>
          <a:p>
            <a:pPr marL="0" indent="0">
              <a:buNone/>
            </a:pPr>
            <a:r>
              <a:rPr lang="en-US" sz="2400" dirty="0">
                <a:latin typeface="Times New Roman" panose="02020603050405020304" pitchFamily="18" charset="0"/>
                <a:cs typeface="Times New Roman" panose="02020603050405020304" pitchFamily="18" charset="0"/>
              </a:rPr>
              <a:t>int i;    </a:t>
            </a:r>
          </a:p>
          <a:p>
            <a:pPr marL="0" indent="0">
              <a:buNone/>
            </a:pPr>
            <a:r>
              <a:rPr lang="en-US" sz="2400" dirty="0">
                <a:latin typeface="Times New Roman" panose="02020603050405020304" pitchFamily="18" charset="0"/>
                <a:cs typeface="Times New Roman" panose="02020603050405020304" pitchFamily="18" charset="0"/>
              </a:rPr>
              <a:t>struct student st[5]; </a:t>
            </a:r>
          </a:p>
          <a:p>
            <a:pPr marL="0" indent="0">
              <a:buNone/>
            </a:pPr>
            <a:r>
              <a:rPr lang="en-US" sz="2400" dirty="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15315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14947E5-86D2-4FFC-8BED-3AE837BBB109}"/>
              </a:ext>
            </a:extLst>
          </p:cNvPr>
          <p:cNvSpPr>
            <a:spLocks noGrp="1"/>
          </p:cNvSpPr>
          <p:nvPr>
            <p:ph idx="1"/>
          </p:nvPr>
        </p:nvSpPr>
        <p:spPr>
          <a:xfrm>
            <a:off x="838200" y="71020"/>
            <a:ext cx="10515600" cy="5786346"/>
          </a:xfrm>
        </p:spPr>
        <p:txBody>
          <a:bodyPr>
            <a:noAutofit/>
          </a:bodyPr>
          <a:lstStyle/>
          <a:p>
            <a:pPr marL="0" indent="0">
              <a:buNone/>
            </a:pPr>
            <a:r>
              <a:rPr lang="en-IN" sz="1600" dirty="0">
                <a:latin typeface="Times New Roman" panose="02020603050405020304" pitchFamily="18" charset="0"/>
                <a:cs typeface="Times New Roman" panose="02020603050405020304" pitchFamily="18" charset="0"/>
              </a:rPr>
              <a:t>#include&lt;stdio.h&gt;  </a:t>
            </a:r>
          </a:p>
          <a:p>
            <a:pPr marL="0" indent="0">
              <a:buNone/>
            </a:pPr>
            <a:r>
              <a:rPr lang="en-IN" sz="1600" dirty="0">
                <a:latin typeface="Times New Roman" panose="02020603050405020304" pitchFamily="18" charset="0"/>
                <a:cs typeface="Times New Roman" panose="02020603050405020304" pitchFamily="18" charset="0"/>
              </a:rPr>
              <a:t>#include &lt;string.h&gt;    </a:t>
            </a:r>
          </a:p>
          <a:p>
            <a:pPr marL="0" indent="0">
              <a:buNone/>
            </a:pPr>
            <a:r>
              <a:rPr lang="en-IN" sz="1600" dirty="0">
                <a:latin typeface="Times New Roman" panose="02020603050405020304" pitchFamily="18" charset="0"/>
                <a:cs typeface="Times New Roman" panose="02020603050405020304" pitchFamily="18" charset="0"/>
              </a:rPr>
              <a:t>struct student{    </a:t>
            </a:r>
          </a:p>
          <a:p>
            <a:pPr marL="0" indent="0">
              <a:buNone/>
            </a:pPr>
            <a:r>
              <a:rPr lang="en-IN" sz="1600" dirty="0">
                <a:latin typeface="Times New Roman" panose="02020603050405020304" pitchFamily="18" charset="0"/>
                <a:cs typeface="Times New Roman" panose="02020603050405020304" pitchFamily="18" charset="0"/>
              </a:rPr>
              <a:t>int </a:t>
            </a:r>
            <a:r>
              <a:rPr lang="en-IN" sz="1600" dirty="0" err="1">
                <a:latin typeface="Times New Roman" panose="02020603050405020304" pitchFamily="18" charset="0"/>
                <a:cs typeface="Times New Roman" panose="02020603050405020304" pitchFamily="18" charset="0"/>
              </a:rPr>
              <a:t>rollno</a:t>
            </a:r>
            <a:r>
              <a:rPr lang="en-IN" sz="1600" dirty="0">
                <a:latin typeface="Times New Roman" panose="02020603050405020304" pitchFamily="18" charset="0"/>
                <a:cs typeface="Times New Roman" panose="02020603050405020304" pitchFamily="18" charset="0"/>
              </a:rPr>
              <a:t>;    </a:t>
            </a:r>
          </a:p>
          <a:p>
            <a:pPr marL="0" indent="0">
              <a:buNone/>
            </a:pPr>
            <a:r>
              <a:rPr lang="en-IN" sz="1600" dirty="0">
                <a:latin typeface="Times New Roman" panose="02020603050405020304" pitchFamily="18" charset="0"/>
                <a:cs typeface="Times New Roman" panose="02020603050405020304" pitchFamily="18" charset="0"/>
              </a:rPr>
              <a:t>char name[10];    </a:t>
            </a:r>
          </a:p>
          <a:p>
            <a:pPr marL="0" indent="0">
              <a:buNone/>
            </a:pPr>
            <a:r>
              <a:rPr lang="en-IN" sz="1600" dirty="0">
                <a:latin typeface="Times New Roman" panose="02020603050405020304" pitchFamily="18" charset="0"/>
                <a:cs typeface="Times New Roman" panose="02020603050405020304" pitchFamily="18" charset="0"/>
              </a:rPr>
              <a:t>};    </a:t>
            </a:r>
          </a:p>
          <a:p>
            <a:pPr marL="0" indent="0">
              <a:buNone/>
            </a:pPr>
            <a:r>
              <a:rPr lang="en-IN" sz="1600" dirty="0">
                <a:latin typeface="Times New Roman" panose="02020603050405020304" pitchFamily="18" charset="0"/>
                <a:cs typeface="Times New Roman" panose="02020603050405020304" pitchFamily="18" charset="0"/>
              </a:rPr>
              <a:t>int main(){    </a:t>
            </a:r>
          </a:p>
          <a:p>
            <a:pPr marL="0" indent="0">
              <a:buNone/>
            </a:pPr>
            <a:r>
              <a:rPr lang="en-IN" sz="1600" dirty="0">
                <a:latin typeface="Times New Roman" panose="02020603050405020304" pitchFamily="18" charset="0"/>
                <a:cs typeface="Times New Roman" panose="02020603050405020304" pitchFamily="18" charset="0"/>
              </a:rPr>
              <a:t>int i;    </a:t>
            </a:r>
          </a:p>
          <a:p>
            <a:pPr marL="0" indent="0">
              <a:buNone/>
            </a:pPr>
            <a:r>
              <a:rPr lang="en-IN" sz="1600" dirty="0">
                <a:latin typeface="Times New Roman" panose="02020603050405020304" pitchFamily="18" charset="0"/>
                <a:cs typeface="Times New Roman" panose="02020603050405020304" pitchFamily="18" charset="0"/>
              </a:rPr>
              <a:t>struct student </a:t>
            </a:r>
            <a:r>
              <a:rPr lang="en-IN" sz="1600" dirty="0" err="1">
                <a:latin typeface="Times New Roman" panose="02020603050405020304" pitchFamily="18" charset="0"/>
                <a:cs typeface="Times New Roman" panose="02020603050405020304" pitchFamily="18" charset="0"/>
              </a:rPr>
              <a:t>st</a:t>
            </a:r>
            <a:r>
              <a:rPr lang="en-IN" sz="1600" dirty="0">
                <a:latin typeface="Times New Roman" panose="02020603050405020304" pitchFamily="18" charset="0"/>
                <a:cs typeface="Times New Roman" panose="02020603050405020304" pitchFamily="18" charset="0"/>
              </a:rPr>
              <a:t>[5];    </a:t>
            </a:r>
          </a:p>
          <a:p>
            <a:pPr marL="0" indent="0">
              <a:buNone/>
            </a:pPr>
            <a:r>
              <a:rPr lang="en-IN" sz="1600" dirty="0">
                <a:latin typeface="Times New Roman" panose="02020603050405020304" pitchFamily="18" charset="0"/>
                <a:cs typeface="Times New Roman" panose="02020603050405020304" pitchFamily="18" charset="0"/>
              </a:rPr>
              <a:t>printf("Enter Records of 5 students");    </a:t>
            </a:r>
          </a:p>
          <a:p>
            <a:pPr marL="0" indent="0">
              <a:buNone/>
            </a:pPr>
            <a:r>
              <a:rPr lang="en-IN" sz="1600" dirty="0">
                <a:latin typeface="Times New Roman" panose="02020603050405020304" pitchFamily="18" charset="0"/>
                <a:cs typeface="Times New Roman" panose="02020603050405020304" pitchFamily="18" charset="0"/>
              </a:rPr>
              <a:t>for(i=0;i&lt;5;i++){    </a:t>
            </a:r>
          </a:p>
          <a:p>
            <a:pPr marL="0" indent="0">
              <a:buNone/>
            </a:pPr>
            <a:r>
              <a:rPr lang="en-IN" sz="1600" dirty="0">
                <a:latin typeface="Times New Roman" panose="02020603050405020304" pitchFamily="18" charset="0"/>
                <a:cs typeface="Times New Roman" panose="02020603050405020304" pitchFamily="18" charset="0"/>
              </a:rPr>
              <a:t>printf("\</a:t>
            </a:r>
            <a:r>
              <a:rPr lang="en-IN" sz="1600" dirty="0" err="1">
                <a:latin typeface="Times New Roman" panose="02020603050405020304" pitchFamily="18" charset="0"/>
                <a:cs typeface="Times New Roman" panose="02020603050405020304" pitchFamily="18" charset="0"/>
              </a:rPr>
              <a:t>nEnter</a:t>
            </a:r>
            <a:r>
              <a:rPr lang="en-IN" sz="1600" dirty="0">
                <a:latin typeface="Times New Roman" panose="02020603050405020304" pitchFamily="18" charset="0"/>
                <a:cs typeface="Times New Roman" panose="02020603050405020304" pitchFamily="18" charset="0"/>
              </a:rPr>
              <a:t> </a:t>
            </a:r>
            <a:r>
              <a:rPr lang="en-IN" sz="1600" dirty="0" err="1">
                <a:latin typeface="Times New Roman" panose="02020603050405020304" pitchFamily="18" charset="0"/>
                <a:cs typeface="Times New Roman" panose="02020603050405020304" pitchFamily="18" charset="0"/>
              </a:rPr>
              <a:t>r</a:t>
            </a:r>
            <a:r>
              <a:rPr lang="en-IN" sz="1600" dirty="0" err="1" smtClean="0">
                <a:latin typeface="Times New Roman" panose="02020603050405020304" pitchFamily="18" charset="0"/>
                <a:cs typeface="Times New Roman" panose="02020603050405020304" pitchFamily="18" charset="0"/>
              </a:rPr>
              <a:t>ollno</a:t>
            </a:r>
            <a:r>
              <a:rPr lang="en-IN" sz="1600" dirty="0">
                <a:latin typeface="Times New Roman" panose="02020603050405020304" pitchFamily="18" charset="0"/>
                <a:cs typeface="Times New Roman" panose="02020603050405020304" pitchFamily="18" charset="0"/>
              </a:rPr>
              <a:t>:");    </a:t>
            </a:r>
          </a:p>
          <a:p>
            <a:pPr marL="0" indent="0">
              <a:buNone/>
            </a:pPr>
            <a:r>
              <a:rPr lang="en-IN" sz="1600" dirty="0">
                <a:latin typeface="Times New Roman" panose="02020603050405020304" pitchFamily="18" charset="0"/>
                <a:cs typeface="Times New Roman" panose="02020603050405020304" pitchFamily="18" charset="0"/>
              </a:rPr>
              <a:t>scanf("%d",&amp;</a:t>
            </a:r>
            <a:r>
              <a:rPr lang="en-IN" sz="1600" dirty="0" err="1">
                <a:latin typeface="Times New Roman" panose="02020603050405020304" pitchFamily="18" charset="0"/>
                <a:cs typeface="Times New Roman" panose="02020603050405020304" pitchFamily="18" charset="0"/>
              </a:rPr>
              <a:t>st</a:t>
            </a:r>
            <a:r>
              <a:rPr lang="en-IN" sz="1600" dirty="0">
                <a:latin typeface="Times New Roman" panose="02020603050405020304" pitchFamily="18" charset="0"/>
                <a:cs typeface="Times New Roman" panose="02020603050405020304" pitchFamily="18" charset="0"/>
              </a:rPr>
              <a:t>[i].</a:t>
            </a:r>
            <a:r>
              <a:rPr lang="en-IN" sz="1600" dirty="0" err="1">
                <a:latin typeface="Times New Roman" panose="02020603050405020304" pitchFamily="18" charset="0"/>
                <a:cs typeface="Times New Roman" panose="02020603050405020304" pitchFamily="18" charset="0"/>
              </a:rPr>
              <a:t>rollno</a:t>
            </a:r>
            <a:r>
              <a:rPr lang="en-IN" sz="1600" dirty="0">
                <a:latin typeface="Times New Roman" panose="02020603050405020304" pitchFamily="18" charset="0"/>
                <a:cs typeface="Times New Roman" panose="02020603050405020304" pitchFamily="18" charset="0"/>
              </a:rPr>
              <a:t>);    </a:t>
            </a:r>
          </a:p>
          <a:p>
            <a:pPr marL="0" indent="0">
              <a:buNone/>
            </a:pPr>
            <a:r>
              <a:rPr lang="en-IN" sz="1600" dirty="0">
                <a:latin typeface="Times New Roman" panose="02020603050405020304" pitchFamily="18" charset="0"/>
                <a:cs typeface="Times New Roman" panose="02020603050405020304" pitchFamily="18" charset="0"/>
              </a:rPr>
              <a:t>printf("\</a:t>
            </a:r>
            <a:r>
              <a:rPr lang="en-IN" sz="1600" dirty="0" err="1">
                <a:latin typeface="Times New Roman" panose="02020603050405020304" pitchFamily="18" charset="0"/>
                <a:cs typeface="Times New Roman" panose="02020603050405020304" pitchFamily="18" charset="0"/>
              </a:rPr>
              <a:t>nEnter</a:t>
            </a:r>
            <a:r>
              <a:rPr lang="en-IN" sz="1600" dirty="0">
                <a:latin typeface="Times New Roman" panose="02020603050405020304" pitchFamily="18" charset="0"/>
                <a:cs typeface="Times New Roman" panose="02020603050405020304" pitchFamily="18" charset="0"/>
              </a:rPr>
              <a:t> </a:t>
            </a:r>
            <a:r>
              <a:rPr lang="en-IN" sz="1600" dirty="0" smtClean="0">
                <a:latin typeface="Times New Roman" panose="02020603050405020304" pitchFamily="18" charset="0"/>
                <a:cs typeface="Times New Roman" panose="02020603050405020304" pitchFamily="18" charset="0"/>
              </a:rPr>
              <a:t>name</a:t>
            </a:r>
            <a:r>
              <a:rPr lang="en-IN" sz="1600" dirty="0">
                <a:latin typeface="Times New Roman" panose="02020603050405020304" pitchFamily="18" charset="0"/>
                <a:cs typeface="Times New Roman" panose="02020603050405020304" pitchFamily="18" charset="0"/>
              </a:rPr>
              <a:t>:");    </a:t>
            </a:r>
          </a:p>
          <a:p>
            <a:pPr marL="0" indent="0">
              <a:buNone/>
            </a:pPr>
            <a:r>
              <a:rPr lang="en-IN" sz="1600" dirty="0">
                <a:latin typeface="Times New Roman" panose="02020603050405020304" pitchFamily="18" charset="0"/>
                <a:cs typeface="Times New Roman" panose="02020603050405020304" pitchFamily="18" charset="0"/>
              </a:rPr>
              <a:t>scanf("%s",&amp;</a:t>
            </a:r>
            <a:r>
              <a:rPr lang="en-IN" sz="1600" dirty="0" err="1">
                <a:latin typeface="Times New Roman" panose="02020603050405020304" pitchFamily="18" charset="0"/>
                <a:cs typeface="Times New Roman" panose="02020603050405020304" pitchFamily="18" charset="0"/>
              </a:rPr>
              <a:t>st</a:t>
            </a:r>
            <a:r>
              <a:rPr lang="en-IN" sz="1600" dirty="0">
                <a:latin typeface="Times New Roman" panose="02020603050405020304" pitchFamily="18" charset="0"/>
                <a:cs typeface="Times New Roman" panose="02020603050405020304" pitchFamily="18" charset="0"/>
              </a:rPr>
              <a:t>[i].name);    </a:t>
            </a:r>
          </a:p>
          <a:p>
            <a:pPr marL="0" indent="0">
              <a:buNone/>
            </a:pPr>
            <a:r>
              <a:rPr lang="en-IN" sz="1600" dirty="0">
                <a:latin typeface="Times New Roman" panose="02020603050405020304" pitchFamily="18" charset="0"/>
                <a:cs typeface="Times New Roman" panose="02020603050405020304" pitchFamily="18" charset="0"/>
              </a:rPr>
              <a:t>}    </a:t>
            </a:r>
          </a:p>
          <a:p>
            <a:pPr marL="0" indent="0">
              <a:buNone/>
            </a:pPr>
            <a:r>
              <a:rPr lang="en-IN" sz="1600" dirty="0">
                <a:latin typeface="Times New Roman" panose="02020603050405020304" pitchFamily="18" charset="0"/>
                <a:cs typeface="Times New Roman" panose="02020603050405020304" pitchFamily="18" charset="0"/>
              </a:rPr>
              <a:t>printf("\</a:t>
            </a:r>
            <a:r>
              <a:rPr lang="en-IN" sz="1600" dirty="0" err="1">
                <a:latin typeface="Times New Roman" panose="02020603050405020304" pitchFamily="18" charset="0"/>
                <a:cs typeface="Times New Roman" panose="02020603050405020304" pitchFamily="18" charset="0"/>
              </a:rPr>
              <a:t>nStudent</a:t>
            </a:r>
            <a:r>
              <a:rPr lang="en-IN" sz="1600" dirty="0">
                <a:latin typeface="Times New Roman" panose="02020603050405020304" pitchFamily="18" charset="0"/>
                <a:cs typeface="Times New Roman" panose="02020603050405020304" pitchFamily="18" charset="0"/>
              </a:rPr>
              <a:t> Information List:");    </a:t>
            </a:r>
          </a:p>
          <a:p>
            <a:pPr marL="0" indent="0">
              <a:buNone/>
            </a:pPr>
            <a:r>
              <a:rPr lang="en-IN" sz="1600" dirty="0">
                <a:latin typeface="Times New Roman" panose="02020603050405020304" pitchFamily="18" charset="0"/>
                <a:cs typeface="Times New Roman" panose="02020603050405020304" pitchFamily="18" charset="0"/>
              </a:rPr>
              <a:t>for(i=0;i&lt;5;i++){    </a:t>
            </a:r>
          </a:p>
          <a:p>
            <a:pPr marL="0" indent="0">
              <a:buNone/>
            </a:pPr>
            <a:r>
              <a:rPr lang="en-IN" sz="1600" dirty="0">
                <a:latin typeface="Times New Roman" panose="02020603050405020304" pitchFamily="18" charset="0"/>
                <a:cs typeface="Times New Roman" panose="02020603050405020304" pitchFamily="18" charset="0"/>
              </a:rPr>
              <a:t>printf("\</a:t>
            </a:r>
            <a:r>
              <a:rPr lang="en-IN" sz="1600" dirty="0" err="1">
                <a:latin typeface="Times New Roman" panose="02020603050405020304" pitchFamily="18" charset="0"/>
                <a:cs typeface="Times New Roman" panose="02020603050405020304" pitchFamily="18" charset="0"/>
              </a:rPr>
              <a:t>nRollno</a:t>
            </a:r>
            <a:r>
              <a:rPr lang="en-IN" sz="1600" dirty="0">
                <a:latin typeface="Times New Roman" panose="02020603050405020304" pitchFamily="18" charset="0"/>
                <a:cs typeface="Times New Roman" panose="02020603050405020304" pitchFamily="18" charset="0"/>
              </a:rPr>
              <a:t>:%d, Name:%s",</a:t>
            </a:r>
            <a:r>
              <a:rPr lang="en-IN" sz="1600" dirty="0" err="1">
                <a:latin typeface="Times New Roman" panose="02020603050405020304" pitchFamily="18" charset="0"/>
                <a:cs typeface="Times New Roman" panose="02020603050405020304" pitchFamily="18" charset="0"/>
              </a:rPr>
              <a:t>st</a:t>
            </a:r>
            <a:r>
              <a:rPr lang="en-IN" sz="1600" dirty="0">
                <a:latin typeface="Times New Roman" panose="02020603050405020304" pitchFamily="18" charset="0"/>
                <a:cs typeface="Times New Roman" panose="02020603050405020304" pitchFamily="18" charset="0"/>
              </a:rPr>
              <a:t>[i].</a:t>
            </a:r>
            <a:r>
              <a:rPr lang="en-IN" sz="1600" dirty="0" err="1">
                <a:latin typeface="Times New Roman" panose="02020603050405020304" pitchFamily="18" charset="0"/>
                <a:cs typeface="Times New Roman" panose="02020603050405020304" pitchFamily="18" charset="0"/>
              </a:rPr>
              <a:t>rollno,st</a:t>
            </a:r>
            <a:r>
              <a:rPr lang="en-IN" sz="1600" dirty="0">
                <a:latin typeface="Times New Roman" panose="02020603050405020304" pitchFamily="18" charset="0"/>
                <a:cs typeface="Times New Roman" panose="02020603050405020304" pitchFamily="18" charset="0"/>
              </a:rPr>
              <a:t>[i].name);    </a:t>
            </a:r>
          </a:p>
          <a:p>
            <a:pPr marL="0" indent="0">
              <a:buNone/>
            </a:pPr>
            <a:r>
              <a:rPr lang="en-IN" sz="1600" dirty="0">
                <a:latin typeface="Times New Roman" panose="02020603050405020304" pitchFamily="18" charset="0"/>
                <a:cs typeface="Times New Roman" panose="02020603050405020304" pitchFamily="18" charset="0"/>
              </a:rPr>
              <a:t>}    </a:t>
            </a:r>
          </a:p>
          <a:p>
            <a:pPr marL="0" indent="0">
              <a:buNone/>
            </a:pPr>
            <a:r>
              <a:rPr lang="en-IN" sz="1600" dirty="0">
                <a:latin typeface="Times New Roman" panose="02020603050405020304" pitchFamily="18" charset="0"/>
                <a:cs typeface="Times New Roman" panose="02020603050405020304" pitchFamily="18" charset="0"/>
              </a:rPr>
              <a:t>  return 0;    </a:t>
            </a:r>
          </a:p>
          <a:p>
            <a:pPr marL="0" indent="0">
              <a:buNone/>
            </a:pPr>
            <a:r>
              <a:rPr lang="en-IN"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99425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8ED84E-8BCC-42DE-B575-EA651E662B54}"/>
              </a:ext>
            </a:extLst>
          </p:cNvPr>
          <p:cNvSpPr>
            <a:spLocks noGrp="1"/>
          </p:cNvSpPr>
          <p:nvPr>
            <p:ph type="title"/>
          </p:nvPr>
        </p:nvSpPr>
        <p:spPr>
          <a:xfrm>
            <a:off x="838200" y="681037"/>
            <a:ext cx="10515600" cy="460498"/>
          </a:xfrm>
        </p:spPr>
        <p:txBody>
          <a:bodyPr>
            <a:normAutofit fontScale="90000"/>
          </a:bodyPr>
          <a:lstStyle/>
          <a:p>
            <a:r>
              <a:rPr lang="en-IN" b="0" i="0" dirty="0">
                <a:effectLst/>
                <a:latin typeface="Times New Roman" panose="02020603050405020304" pitchFamily="18" charset="0"/>
                <a:cs typeface="Times New Roman" panose="02020603050405020304" pitchFamily="18" charset="0"/>
              </a:rPr>
              <a:t>Nested Structure</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61E1F19-AAE8-4982-89F1-FFA598125655}"/>
              </a:ext>
            </a:extLst>
          </p:cNvPr>
          <p:cNvSpPr>
            <a:spLocks noGrp="1"/>
          </p:cNvSpPr>
          <p:nvPr>
            <p:ph idx="1"/>
          </p:nvPr>
        </p:nvSpPr>
        <p:spPr>
          <a:xfrm>
            <a:off x="838200" y="1305017"/>
            <a:ext cx="10515600" cy="4871946"/>
          </a:xfrm>
        </p:spPr>
        <p:txBody>
          <a:bodyPr/>
          <a:lstStyle/>
          <a:p>
            <a:r>
              <a:rPr lang="en-US" dirty="0">
                <a:latin typeface="Times New Roman" panose="02020603050405020304" pitchFamily="18" charset="0"/>
                <a:cs typeface="Times New Roman" panose="02020603050405020304" pitchFamily="18" charset="0"/>
              </a:rPr>
              <a:t>C provides us the feature of nesting one structure within another structure by using which, complex data types are created.</a:t>
            </a:r>
          </a:p>
          <a:p>
            <a:r>
              <a:rPr lang="en-US" dirty="0">
                <a:latin typeface="Times New Roman" panose="02020603050405020304" pitchFamily="18" charset="0"/>
                <a:cs typeface="Times New Roman" panose="02020603050405020304" pitchFamily="18" charset="0"/>
              </a:rPr>
              <a:t> For example, we may need to store the address of an entity employee in a structure. The attribute address may also have the subparts as street number, city, state, and pin code. Hence, to store the address of the employee, we need to store the address of the employee into a separate structure and nest the structure address into the structure employee.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653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AAA1697-0E4A-4C5C-8CF9-8B6A7FADAF08}"/>
              </a:ext>
            </a:extLst>
          </p:cNvPr>
          <p:cNvSpPr>
            <a:spLocks noGrp="1"/>
          </p:cNvSpPr>
          <p:nvPr>
            <p:ph idx="1"/>
          </p:nvPr>
        </p:nvSpPr>
        <p:spPr>
          <a:xfrm>
            <a:off x="749423" y="0"/>
            <a:ext cx="10515600" cy="6858000"/>
          </a:xfrm>
        </p:spPr>
        <p:txBody>
          <a:bodyPr>
            <a:noAutofit/>
          </a:bodyPr>
          <a:lstStyle/>
          <a:p>
            <a:pPr marL="0" indent="0" algn="just">
              <a:buNone/>
            </a:pPr>
            <a:r>
              <a:rPr lang="en-IN" sz="1600" i="0" dirty="0">
                <a:effectLst/>
                <a:latin typeface="Times New Roman" panose="02020603050405020304" pitchFamily="18" charset="0"/>
                <a:cs typeface="Times New Roman" panose="02020603050405020304" pitchFamily="18" charset="0"/>
              </a:rPr>
              <a:t>#include&lt;stdio.h&gt;</a:t>
            </a:r>
          </a:p>
          <a:p>
            <a:pPr marL="0" indent="0" algn="just">
              <a:buNone/>
            </a:pPr>
            <a:r>
              <a:rPr lang="en-IN" sz="1600" i="0" dirty="0">
                <a:effectLst/>
                <a:latin typeface="Times New Roman" panose="02020603050405020304" pitchFamily="18" charset="0"/>
                <a:cs typeface="Times New Roman" panose="02020603050405020304" pitchFamily="18" charset="0"/>
              </a:rPr>
              <a:t>struct address   </a:t>
            </a:r>
          </a:p>
          <a:p>
            <a:pPr marL="0" indent="0" algn="just">
              <a:buNone/>
            </a:pPr>
            <a:r>
              <a:rPr lang="en-IN" sz="1600" i="0" dirty="0">
                <a:effectLst/>
                <a:latin typeface="Times New Roman" panose="02020603050405020304" pitchFamily="18" charset="0"/>
                <a:cs typeface="Times New Roman" panose="02020603050405020304" pitchFamily="18" charset="0"/>
              </a:rPr>
              <a:t>{  </a:t>
            </a:r>
          </a:p>
          <a:p>
            <a:pPr marL="0" indent="0" algn="just">
              <a:buNone/>
            </a:pPr>
            <a:r>
              <a:rPr lang="en-IN" sz="1600" i="0" dirty="0">
                <a:effectLst/>
                <a:latin typeface="Times New Roman" panose="02020603050405020304" pitchFamily="18" charset="0"/>
                <a:cs typeface="Times New Roman" panose="02020603050405020304" pitchFamily="18" charset="0"/>
              </a:rPr>
              <a:t>    char city[20];  </a:t>
            </a:r>
          </a:p>
          <a:p>
            <a:pPr marL="0" indent="0" algn="just">
              <a:buNone/>
            </a:pPr>
            <a:r>
              <a:rPr lang="en-IN" sz="1600" i="0" dirty="0">
                <a:effectLst/>
                <a:latin typeface="Times New Roman" panose="02020603050405020304" pitchFamily="18" charset="0"/>
                <a:cs typeface="Times New Roman" panose="02020603050405020304" pitchFamily="18" charset="0"/>
              </a:rPr>
              <a:t>    int pin;  </a:t>
            </a:r>
          </a:p>
          <a:p>
            <a:pPr marL="0" indent="0" algn="just">
              <a:buNone/>
            </a:pPr>
            <a:r>
              <a:rPr lang="en-IN" sz="1600" i="0" dirty="0">
                <a:effectLst/>
                <a:latin typeface="Times New Roman" panose="02020603050405020304" pitchFamily="18" charset="0"/>
                <a:cs typeface="Times New Roman" panose="02020603050405020304" pitchFamily="18" charset="0"/>
              </a:rPr>
              <a:t>    char phone[14];  </a:t>
            </a:r>
          </a:p>
          <a:p>
            <a:pPr marL="0" indent="0" algn="just">
              <a:buNone/>
            </a:pPr>
            <a:r>
              <a:rPr lang="en-IN" sz="1600" i="0" dirty="0">
                <a:effectLst/>
                <a:latin typeface="Times New Roman" panose="02020603050405020304" pitchFamily="18" charset="0"/>
                <a:cs typeface="Times New Roman" panose="02020603050405020304" pitchFamily="18" charset="0"/>
              </a:rPr>
              <a:t>};  </a:t>
            </a:r>
          </a:p>
          <a:p>
            <a:pPr marL="0" indent="0" algn="just">
              <a:buNone/>
            </a:pPr>
            <a:r>
              <a:rPr lang="en-IN" sz="1600" i="0" dirty="0">
                <a:effectLst/>
                <a:latin typeface="Times New Roman" panose="02020603050405020304" pitchFamily="18" charset="0"/>
                <a:cs typeface="Times New Roman" panose="02020603050405020304" pitchFamily="18" charset="0"/>
              </a:rPr>
              <a:t>struct employee  </a:t>
            </a:r>
          </a:p>
          <a:p>
            <a:pPr marL="0" indent="0" algn="just">
              <a:buNone/>
            </a:pPr>
            <a:r>
              <a:rPr lang="en-IN" sz="1600" i="0" dirty="0">
                <a:effectLst/>
                <a:latin typeface="Times New Roman" panose="02020603050405020304" pitchFamily="18" charset="0"/>
                <a:cs typeface="Times New Roman" panose="02020603050405020304" pitchFamily="18" charset="0"/>
              </a:rPr>
              <a:t>{  </a:t>
            </a:r>
          </a:p>
          <a:p>
            <a:pPr marL="0" indent="0" algn="just">
              <a:buNone/>
            </a:pPr>
            <a:r>
              <a:rPr lang="en-IN" sz="1600" i="0" dirty="0">
                <a:effectLst/>
                <a:latin typeface="Times New Roman" panose="02020603050405020304" pitchFamily="18" charset="0"/>
                <a:cs typeface="Times New Roman" panose="02020603050405020304" pitchFamily="18" charset="0"/>
              </a:rPr>
              <a:t>    char name[20];  </a:t>
            </a:r>
          </a:p>
          <a:p>
            <a:pPr marL="0" indent="0" algn="just">
              <a:buNone/>
            </a:pPr>
            <a:r>
              <a:rPr lang="en-IN" sz="1600" i="0" dirty="0">
                <a:effectLst/>
                <a:latin typeface="Times New Roman" panose="02020603050405020304" pitchFamily="18" charset="0"/>
                <a:cs typeface="Times New Roman" panose="02020603050405020304" pitchFamily="18" charset="0"/>
              </a:rPr>
              <a:t>    struct address add;  </a:t>
            </a:r>
          </a:p>
          <a:p>
            <a:pPr marL="0" indent="0" algn="just">
              <a:buNone/>
            </a:pPr>
            <a:r>
              <a:rPr lang="en-IN" sz="1600" i="0" dirty="0">
                <a:effectLst/>
                <a:latin typeface="Times New Roman" panose="02020603050405020304" pitchFamily="18" charset="0"/>
                <a:cs typeface="Times New Roman" panose="02020603050405020304" pitchFamily="18" charset="0"/>
              </a:rPr>
              <a:t>};  </a:t>
            </a:r>
          </a:p>
          <a:p>
            <a:pPr marL="0" indent="0" algn="just">
              <a:buNone/>
            </a:pPr>
            <a:r>
              <a:rPr lang="en-IN" sz="1600" i="0" dirty="0">
                <a:effectLst/>
                <a:latin typeface="Times New Roman" panose="02020603050405020304" pitchFamily="18" charset="0"/>
                <a:cs typeface="Times New Roman" panose="02020603050405020304" pitchFamily="18" charset="0"/>
              </a:rPr>
              <a:t>void main ()  </a:t>
            </a:r>
          </a:p>
          <a:p>
            <a:pPr marL="0" indent="0" algn="just">
              <a:buNone/>
            </a:pPr>
            <a:r>
              <a:rPr lang="en-IN" sz="1600" i="0" dirty="0">
                <a:effectLst/>
                <a:latin typeface="Times New Roman" panose="02020603050405020304" pitchFamily="18" charset="0"/>
                <a:cs typeface="Times New Roman" panose="02020603050405020304" pitchFamily="18" charset="0"/>
              </a:rPr>
              <a:t>{  </a:t>
            </a:r>
          </a:p>
          <a:p>
            <a:pPr marL="0" indent="0" algn="just">
              <a:buNone/>
            </a:pPr>
            <a:r>
              <a:rPr lang="en-IN" sz="1600" i="0" dirty="0">
                <a:effectLst/>
                <a:latin typeface="Times New Roman" panose="02020603050405020304" pitchFamily="18" charset="0"/>
                <a:cs typeface="Times New Roman" panose="02020603050405020304" pitchFamily="18" charset="0"/>
              </a:rPr>
              <a:t>    struct employee emp;  </a:t>
            </a:r>
          </a:p>
          <a:p>
            <a:pPr marL="0" indent="0" algn="just">
              <a:buNone/>
            </a:pPr>
            <a:r>
              <a:rPr lang="en-IN" sz="1600" i="0" dirty="0">
                <a:effectLst/>
                <a:latin typeface="Times New Roman" panose="02020603050405020304" pitchFamily="18" charset="0"/>
                <a:cs typeface="Times New Roman" panose="02020603050405020304" pitchFamily="18" charset="0"/>
              </a:rPr>
              <a:t>    printf("Enter employee information?\n");  </a:t>
            </a:r>
          </a:p>
          <a:p>
            <a:pPr marL="0" indent="0" algn="just">
              <a:buNone/>
            </a:pPr>
            <a:r>
              <a:rPr lang="en-IN" sz="1600" i="0" dirty="0">
                <a:effectLst/>
                <a:latin typeface="Times New Roman" panose="02020603050405020304" pitchFamily="18" charset="0"/>
                <a:cs typeface="Times New Roman" panose="02020603050405020304" pitchFamily="18" charset="0"/>
              </a:rPr>
              <a:t>    scanf("%s %s %d %s",</a:t>
            </a:r>
            <a:r>
              <a:rPr lang="en-IN" sz="1600" i="0" dirty="0" err="1">
                <a:effectLst/>
                <a:latin typeface="Times New Roman" panose="02020603050405020304" pitchFamily="18" charset="0"/>
                <a:cs typeface="Times New Roman" panose="02020603050405020304" pitchFamily="18" charset="0"/>
              </a:rPr>
              <a:t>emp.name,emp.add.city</a:t>
            </a:r>
            <a:r>
              <a:rPr lang="en-IN" sz="1600" i="0" dirty="0">
                <a:effectLst/>
                <a:latin typeface="Times New Roman" panose="02020603050405020304" pitchFamily="18" charset="0"/>
                <a:cs typeface="Times New Roman" panose="02020603050405020304" pitchFamily="18" charset="0"/>
              </a:rPr>
              <a:t>, &amp;</a:t>
            </a:r>
            <a:r>
              <a:rPr lang="en-IN" sz="1600" i="0" dirty="0" err="1">
                <a:effectLst/>
                <a:latin typeface="Times New Roman" panose="02020603050405020304" pitchFamily="18" charset="0"/>
                <a:cs typeface="Times New Roman" panose="02020603050405020304" pitchFamily="18" charset="0"/>
              </a:rPr>
              <a:t>emp.add.pin</a:t>
            </a:r>
            <a:r>
              <a:rPr lang="en-IN" sz="1600" i="0" dirty="0">
                <a:effectLst/>
                <a:latin typeface="Times New Roman" panose="02020603050405020304" pitchFamily="18" charset="0"/>
                <a:cs typeface="Times New Roman" panose="02020603050405020304" pitchFamily="18" charset="0"/>
              </a:rPr>
              <a:t>, </a:t>
            </a:r>
            <a:r>
              <a:rPr lang="en-IN" sz="1600" i="0" dirty="0" err="1">
                <a:effectLst/>
                <a:latin typeface="Times New Roman" panose="02020603050405020304" pitchFamily="18" charset="0"/>
                <a:cs typeface="Times New Roman" panose="02020603050405020304" pitchFamily="18" charset="0"/>
              </a:rPr>
              <a:t>emp.add.phone</a:t>
            </a:r>
            <a:r>
              <a:rPr lang="en-IN" sz="1600" i="0" dirty="0">
                <a:effectLst/>
                <a:latin typeface="Times New Roman" panose="02020603050405020304" pitchFamily="18" charset="0"/>
                <a:cs typeface="Times New Roman" panose="02020603050405020304" pitchFamily="18" charset="0"/>
              </a:rPr>
              <a:t>);  </a:t>
            </a:r>
          </a:p>
          <a:p>
            <a:pPr marL="0" indent="0" algn="just">
              <a:buNone/>
            </a:pPr>
            <a:r>
              <a:rPr lang="en-IN" sz="1600" i="0" dirty="0">
                <a:effectLst/>
                <a:latin typeface="Times New Roman" panose="02020603050405020304" pitchFamily="18" charset="0"/>
                <a:cs typeface="Times New Roman" panose="02020603050405020304" pitchFamily="18" charset="0"/>
              </a:rPr>
              <a:t>    printf("Printing the employee information....\n");  </a:t>
            </a:r>
          </a:p>
          <a:p>
            <a:pPr marL="0" indent="0" algn="just">
              <a:buNone/>
            </a:pPr>
            <a:r>
              <a:rPr lang="en-IN" sz="1600" i="0" dirty="0">
                <a:effectLst/>
                <a:latin typeface="Times New Roman" panose="02020603050405020304" pitchFamily="18" charset="0"/>
                <a:cs typeface="Times New Roman" panose="02020603050405020304" pitchFamily="18" charset="0"/>
              </a:rPr>
              <a:t>    printf("name: %s\</a:t>
            </a:r>
            <a:r>
              <a:rPr lang="en-IN" sz="1600" i="0" dirty="0" err="1">
                <a:effectLst/>
                <a:latin typeface="Times New Roman" panose="02020603050405020304" pitchFamily="18" charset="0"/>
                <a:cs typeface="Times New Roman" panose="02020603050405020304" pitchFamily="18" charset="0"/>
              </a:rPr>
              <a:t>nCity</a:t>
            </a:r>
            <a:r>
              <a:rPr lang="en-IN" sz="1600" i="0" dirty="0">
                <a:effectLst/>
                <a:latin typeface="Times New Roman" panose="02020603050405020304" pitchFamily="18" charset="0"/>
                <a:cs typeface="Times New Roman" panose="02020603050405020304" pitchFamily="18" charset="0"/>
              </a:rPr>
              <a:t>: %s\</a:t>
            </a:r>
            <a:r>
              <a:rPr lang="en-IN" sz="1600" i="0" dirty="0" err="1">
                <a:effectLst/>
                <a:latin typeface="Times New Roman" panose="02020603050405020304" pitchFamily="18" charset="0"/>
                <a:cs typeface="Times New Roman" panose="02020603050405020304" pitchFamily="18" charset="0"/>
              </a:rPr>
              <a:t>nPincode</a:t>
            </a:r>
            <a:r>
              <a:rPr lang="en-IN" sz="1600" i="0" dirty="0">
                <a:effectLst/>
                <a:latin typeface="Times New Roman" panose="02020603050405020304" pitchFamily="18" charset="0"/>
                <a:cs typeface="Times New Roman" panose="02020603050405020304" pitchFamily="18" charset="0"/>
              </a:rPr>
              <a:t>: %d\</a:t>
            </a:r>
            <a:r>
              <a:rPr lang="en-IN" sz="1600" i="0" dirty="0" err="1">
                <a:effectLst/>
                <a:latin typeface="Times New Roman" panose="02020603050405020304" pitchFamily="18" charset="0"/>
                <a:cs typeface="Times New Roman" panose="02020603050405020304" pitchFamily="18" charset="0"/>
              </a:rPr>
              <a:t>nPhone</a:t>
            </a:r>
            <a:r>
              <a:rPr lang="en-IN" sz="1600" i="0" dirty="0">
                <a:effectLst/>
                <a:latin typeface="Times New Roman" panose="02020603050405020304" pitchFamily="18" charset="0"/>
                <a:cs typeface="Times New Roman" panose="02020603050405020304" pitchFamily="18" charset="0"/>
              </a:rPr>
              <a:t>: %s",</a:t>
            </a:r>
            <a:r>
              <a:rPr lang="en-IN" sz="1600" i="0" dirty="0" err="1">
                <a:effectLst/>
                <a:latin typeface="Times New Roman" panose="02020603050405020304" pitchFamily="18" charset="0"/>
                <a:cs typeface="Times New Roman" panose="02020603050405020304" pitchFamily="18" charset="0"/>
              </a:rPr>
              <a:t>emp.name,emp.add.city,emp.add.pin,emp.add.phone</a:t>
            </a:r>
            <a:r>
              <a:rPr lang="en-IN" sz="1600" i="0" dirty="0">
                <a:effectLst/>
                <a:latin typeface="Times New Roman" panose="02020603050405020304" pitchFamily="18" charset="0"/>
                <a:cs typeface="Times New Roman" panose="02020603050405020304" pitchFamily="18" charset="0"/>
              </a:rPr>
              <a:t>);  </a:t>
            </a:r>
          </a:p>
          <a:p>
            <a:pPr marL="0" indent="0" algn="just">
              <a:buNone/>
            </a:pPr>
            <a:r>
              <a:rPr lang="en-IN" sz="1600" i="0" dirty="0">
                <a:effectLst/>
                <a:latin typeface="Times New Roman" panose="02020603050405020304" pitchFamily="18" charset="0"/>
                <a:cs typeface="Times New Roman" panose="02020603050405020304" pitchFamily="18" charset="0"/>
              </a:rPr>
              <a:t>}  </a:t>
            </a:r>
          </a:p>
          <a:p>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9089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95A9F1-1774-40F7-B8CA-F460FEB90B00}"/>
              </a:ext>
            </a:extLst>
          </p:cNvPr>
          <p:cNvSpPr>
            <a:spLocks noGrp="1"/>
          </p:cNvSpPr>
          <p:nvPr>
            <p:ph type="title"/>
          </p:nvPr>
        </p:nvSpPr>
        <p:spPr>
          <a:xfrm>
            <a:off x="838200" y="-334671"/>
            <a:ext cx="10515600" cy="1325563"/>
          </a:xfrm>
        </p:spPr>
        <p:txBody>
          <a:bodyPr>
            <a:normAutofit/>
          </a:bodyPr>
          <a:lstStyle/>
          <a:p>
            <a:r>
              <a:rPr lang="en-US" sz="4000" dirty="0">
                <a:latin typeface="Times New Roman" panose="02020603050405020304" pitchFamily="18" charset="0"/>
                <a:cs typeface="Times New Roman" panose="02020603050405020304" pitchFamily="18" charset="0"/>
              </a:rPr>
              <a:t>UNION </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04394FAE-06D2-45E1-BBA5-5FF7E2A8C909}"/>
              </a:ext>
            </a:extLst>
          </p:cNvPr>
          <p:cNvSpPr>
            <a:spLocks noGrp="1"/>
          </p:cNvSpPr>
          <p:nvPr>
            <p:ph idx="1"/>
          </p:nvPr>
        </p:nvSpPr>
        <p:spPr>
          <a:xfrm>
            <a:off x="838200" y="593984"/>
            <a:ext cx="10515600" cy="6264015"/>
          </a:xfrm>
        </p:spPr>
        <p:txBody>
          <a:bodyPr>
            <a:noAutofit/>
          </a:bodyPr>
          <a:lstStyle/>
          <a:p>
            <a:r>
              <a:rPr lang="en-US" sz="1800" b="1" i="0" dirty="0">
                <a:solidFill>
                  <a:srgbClr val="333333"/>
                </a:solidFill>
                <a:effectLst/>
                <a:latin typeface="Times New Roman" panose="02020603050405020304" pitchFamily="18" charset="0"/>
                <a:cs typeface="Times New Roman" panose="02020603050405020304" pitchFamily="18" charset="0"/>
              </a:rPr>
              <a:t>Union</a:t>
            </a:r>
            <a:r>
              <a:rPr lang="en-US" sz="1800" b="0" i="0" dirty="0">
                <a:solidFill>
                  <a:srgbClr val="333333"/>
                </a:solidFill>
                <a:effectLst/>
                <a:latin typeface="Times New Roman" panose="02020603050405020304" pitchFamily="18" charset="0"/>
                <a:cs typeface="Times New Roman" panose="02020603050405020304" pitchFamily="18" charset="0"/>
              </a:rPr>
              <a:t> can be defined as a user-defined data type which is a collection of different variables of different data types in the same memory location. </a:t>
            </a:r>
          </a:p>
          <a:p>
            <a:r>
              <a:rPr lang="en-US" sz="1800" b="0" i="0" dirty="0">
                <a:solidFill>
                  <a:srgbClr val="333333"/>
                </a:solidFill>
                <a:effectLst/>
                <a:latin typeface="Times New Roman" panose="02020603050405020304" pitchFamily="18" charset="0"/>
                <a:cs typeface="Times New Roman" panose="02020603050405020304" pitchFamily="18" charset="0"/>
              </a:rPr>
              <a:t>The union can also be defined as many members, but only one member can contain a value at a particular point in time.</a:t>
            </a:r>
          </a:p>
          <a:p>
            <a:r>
              <a:rPr lang="en-IN" sz="1800" dirty="0">
                <a:latin typeface="Times New Roman" panose="02020603050405020304" pitchFamily="18" charset="0"/>
                <a:cs typeface="Times New Roman" panose="02020603050405020304" pitchFamily="18" charset="0"/>
              </a:rPr>
              <a:t>Syntax:</a:t>
            </a:r>
          </a:p>
          <a:p>
            <a:pPr marL="0" indent="0">
              <a:buNone/>
            </a:pPr>
            <a:r>
              <a:rPr lang="en-US" sz="1800" dirty="0">
                <a:latin typeface="Times New Roman" panose="02020603050405020304" pitchFamily="18" charset="0"/>
                <a:cs typeface="Times New Roman" panose="02020603050405020304" pitchFamily="18" charset="0"/>
              </a:rPr>
              <a:t>union [union tag] {</a:t>
            </a:r>
          </a:p>
          <a:p>
            <a:pPr marL="0" indent="0">
              <a:buNone/>
            </a:pPr>
            <a:r>
              <a:rPr lang="en-US" sz="1800" dirty="0">
                <a:latin typeface="Times New Roman" panose="02020603050405020304" pitchFamily="18" charset="0"/>
                <a:cs typeface="Times New Roman" panose="02020603050405020304" pitchFamily="18" charset="0"/>
              </a:rPr>
              <a:t>   member definition;</a:t>
            </a:r>
          </a:p>
          <a:p>
            <a:pPr marL="0" indent="0">
              <a:buNone/>
            </a:pPr>
            <a:r>
              <a:rPr lang="en-US" sz="1800" dirty="0">
                <a:latin typeface="Times New Roman" panose="02020603050405020304" pitchFamily="18" charset="0"/>
                <a:cs typeface="Times New Roman" panose="02020603050405020304" pitchFamily="18" charset="0"/>
              </a:rPr>
              <a:t>   member definition;</a:t>
            </a:r>
          </a:p>
          <a:p>
            <a:pPr marL="0" indent="0">
              <a:buNone/>
            </a:pPr>
            <a:r>
              <a:rPr lang="en-US" sz="1800" dirty="0">
                <a:latin typeface="Times New Roman" panose="02020603050405020304" pitchFamily="18" charset="0"/>
                <a:cs typeface="Times New Roman" panose="02020603050405020304" pitchFamily="18" charset="0"/>
              </a:rPr>
              <a:t>   ...</a:t>
            </a:r>
          </a:p>
          <a:p>
            <a:pPr marL="0" indent="0">
              <a:buNone/>
            </a:pPr>
            <a:r>
              <a:rPr lang="en-US" sz="1800" dirty="0">
                <a:latin typeface="Times New Roman" panose="02020603050405020304" pitchFamily="18" charset="0"/>
                <a:cs typeface="Times New Roman" panose="02020603050405020304" pitchFamily="18" charset="0"/>
              </a:rPr>
              <a:t>   member definition;</a:t>
            </a:r>
          </a:p>
          <a:p>
            <a:pPr marL="0" indent="0">
              <a:buNone/>
            </a:pPr>
            <a:r>
              <a:rPr lang="en-US" sz="1800" dirty="0">
                <a:latin typeface="Times New Roman" panose="02020603050405020304" pitchFamily="18" charset="0"/>
                <a:cs typeface="Times New Roman" panose="02020603050405020304" pitchFamily="18" charset="0"/>
              </a:rPr>
              <a:t>} [one or more union variables]; </a:t>
            </a:r>
          </a:p>
          <a:p>
            <a:r>
              <a:rPr lang="en-IN" sz="1800" dirty="0">
                <a:latin typeface="Times New Roman" panose="02020603050405020304" pitchFamily="18" charset="0"/>
                <a:cs typeface="Times New Roman" panose="02020603050405020304" pitchFamily="18" charset="0"/>
              </a:rPr>
              <a:t>Example:</a:t>
            </a:r>
          </a:p>
          <a:p>
            <a:pPr marL="0" indent="0">
              <a:buNone/>
            </a:pPr>
            <a:r>
              <a:rPr lang="en-IN" sz="1800" dirty="0">
                <a:latin typeface="Times New Roman" panose="02020603050405020304" pitchFamily="18" charset="0"/>
                <a:cs typeface="Times New Roman" panose="02020603050405020304" pitchFamily="18" charset="0"/>
              </a:rPr>
              <a:t>union Data {</a:t>
            </a:r>
          </a:p>
          <a:p>
            <a:pPr marL="0" indent="0">
              <a:buNone/>
            </a:pPr>
            <a:r>
              <a:rPr lang="en-IN" sz="1800" dirty="0">
                <a:latin typeface="Times New Roman" panose="02020603050405020304" pitchFamily="18" charset="0"/>
                <a:cs typeface="Times New Roman" panose="02020603050405020304" pitchFamily="18" charset="0"/>
              </a:rPr>
              <a:t>   int i;</a:t>
            </a:r>
          </a:p>
          <a:p>
            <a:pPr marL="0" indent="0">
              <a:buNone/>
            </a:pPr>
            <a:r>
              <a:rPr lang="en-IN" sz="1800" dirty="0">
                <a:latin typeface="Times New Roman" panose="02020603050405020304" pitchFamily="18" charset="0"/>
                <a:cs typeface="Times New Roman" panose="02020603050405020304" pitchFamily="18" charset="0"/>
              </a:rPr>
              <a:t>   float f;</a:t>
            </a:r>
          </a:p>
          <a:p>
            <a:pPr marL="0" indent="0">
              <a:buNone/>
            </a:pPr>
            <a:r>
              <a:rPr lang="en-IN" sz="1800" dirty="0">
                <a:latin typeface="Times New Roman" panose="02020603050405020304" pitchFamily="18" charset="0"/>
                <a:cs typeface="Times New Roman" panose="02020603050405020304" pitchFamily="18" charset="0"/>
              </a:rPr>
              <a:t>   char str[20];</a:t>
            </a:r>
          </a:p>
          <a:p>
            <a:pPr marL="0" indent="0">
              <a:buNone/>
            </a:pPr>
            <a:r>
              <a:rPr lang="en-IN" sz="1800" dirty="0">
                <a:latin typeface="Times New Roman" panose="02020603050405020304" pitchFamily="18" charset="0"/>
                <a:cs typeface="Times New Roman" panose="02020603050405020304" pitchFamily="18" charset="0"/>
              </a:rPr>
              <a:t>} data;</a:t>
            </a:r>
          </a:p>
          <a:p>
            <a:pPr marL="0" indent="0">
              <a:buNone/>
            </a:pP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265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8F88A9-6F07-42E7-941F-19786D2CF99E}"/>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a:t>
            </a:r>
            <a:r>
              <a:rPr lang="en-US" sz="4000" b="0" i="0" dirty="0">
                <a:effectLst/>
                <a:latin typeface="Times New Roman" panose="02020603050405020304" pitchFamily="18" charset="0"/>
                <a:cs typeface="Times New Roman" panose="02020603050405020304" pitchFamily="18" charset="0"/>
              </a:rPr>
              <a:t>ize of the union</a:t>
            </a:r>
            <a:br>
              <a:rPr lang="en-US" sz="4000" b="0" i="0" dirty="0">
                <a:effectLst/>
                <a:latin typeface="Times New Roman" panose="02020603050405020304" pitchFamily="18" charset="0"/>
                <a:cs typeface="Times New Roman" panose="02020603050405020304" pitchFamily="18" charset="0"/>
              </a:rPr>
            </a:b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B818E363-24E7-4E45-8054-1D54D7086655}"/>
              </a:ext>
            </a:extLst>
          </p:cNvPr>
          <p:cNvSpPr>
            <a:spLocks noGrp="1"/>
          </p:cNvSpPr>
          <p:nvPr>
            <p:ph idx="1"/>
          </p:nvPr>
        </p:nvSpPr>
        <p:spPr>
          <a:xfrm>
            <a:off x="838200" y="1115410"/>
            <a:ext cx="10515600" cy="5517401"/>
          </a:xfrm>
        </p:spPr>
        <p:txBody>
          <a:bodyPr>
            <a:noAutofit/>
          </a:bodyPr>
          <a:lstStyle/>
          <a:p>
            <a:pPr algn="just"/>
            <a:r>
              <a:rPr lang="en-US" sz="1600" b="0" i="0" dirty="0">
                <a:solidFill>
                  <a:srgbClr val="333333"/>
                </a:solidFill>
                <a:effectLst/>
                <a:latin typeface="Times New Roman" panose="02020603050405020304" pitchFamily="18" charset="0"/>
                <a:cs typeface="Times New Roman" panose="02020603050405020304" pitchFamily="18" charset="0"/>
              </a:rPr>
              <a:t>The size of the union is based on the size of the largest member of the union.</a:t>
            </a:r>
          </a:p>
          <a:p>
            <a:pPr algn="just"/>
            <a:r>
              <a:rPr lang="en-US" sz="1600" b="1" i="0" dirty="0">
                <a:solidFill>
                  <a:srgbClr val="333333"/>
                </a:solidFill>
                <a:effectLst/>
                <a:latin typeface="Times New Roman" panose="02020603050405020304" pitchFamily="18" charset="0"/>
                <a:cs typeface="Times New Roman" panose="02020603050405020304" pitchFamily="18" charset="0"/>
              </a:rPr>
              <a:t>Example.</a:t>
            </a:r>
            <a:endParaRPr lang="en-US" sz="1600" i="0" dirty="0">
              <a:effectLst/>
              <a:latin typeface="Times New Roman" panose="02020603050405020304" pitchFamily="18" charset="0"/>
              <a:cs typeface="Times New Roman" panose="02020603050405020304" pitchFamily="18" charset="0"/>
            </a:endParaRPr>
          </a:p>
          <a:p>
            <a:pPr marL="0" indent="0" algn="just">
              <a:buNone/>
            </a:pPr>
            <a:r>
              <a:rPr lang="en-US" sz="1600" i="0" dirty="0">
                <a:effectLst/>
                <a:latin typeface="Times New Roman" panose="02020603050405020304" pitchFamily="18" charset="0"/>
                <a:cs typeface="Times New Roman" panose="02020603050405020304" pitchFamily="18" charset="0"/>
              </a:rPr>
              <a:t>union </a:t>
            </a:r>
            <a:r>
              <a:rPr lang="en-US" sz="1600" i="0" dirty="0" err="1">
                <a:effectLst/>
                <a:latin typeface="Times New Roman" panose="02020603050405020304" pitchFamily="18" charset="0"/>
                <a:cs typeface="Times New Roman" panose="02020603050405020304" pitchFamily="18" charset="0"/>
              </a:rPr>
              <a:t>abc</a:t>
            </a:r>
            <a:r>
              <a:rPr lang="en-US" sz="1600" i="0" dirty="0">
                <a:effectLst/>
                <a:latin typeface="Times New Roman" panose="02020603050405020304" pitchFamily="18" charset="0"/>
                <a:cs typeface="Times New Roman" panose="02020603050405020304" pitchFamily="18" charset="0"/>
              </a:rPr>
              <a:t>{  </a:t>
            </a:r>
          </a:p>
          <a:p>
            <a:pPr marL="0" indent="0" algn="just">
              <a:buNone/>
            </a:pPr>
            <a:r>
              <a:rPr lang="en-US" sz="1600" i="0" dirty="0">
                <a:effectLst/>
                <a:latin typeface="Times New Roman" panose="02020603050405020304" pitchFamily="18" charset="0"/>
                <a:cs typeface="Times New Roman" panose="02020603050405020304" pitchFamily="18" charset="0"/>
              </a:rPr>
              <a:t>int a;  </a:t>
            </a:r>
          </a:p>
          <a:p>
            <a:pPr marL="0" indent="0" algn="just">
              <a:buNone/>
            </a:pPr>
            <a:r>
              <a:rPr lang="en-US" sz="1600" i="0" dirty="0">
                <a:effectLst/>
                <a:latin typeface="Times New Roman" panose="02020603050405020304" pitchFamily="18" charset="0"/>
                <a:cs typeface="Times New Roman" panose="02020603050405020304" pitchFamily="18" charset="0"/>
              </a:rPr>
              <a:t>char b;  </a:t>
            </a:r>
          </a:p>
          <a:p>
            <a:pPr marL="0" indent="0" algn="just">
              <a:buNone/>
            </a:pPr>
            <a:r>
              <a:rPr lang="en-US" sz="1600" i="0" dirty="0">
                <a:effectLst/>
                <a:latin typeface="Times New Roman" panose="02020603050405020304" pitchFamily="18" charset="0"/>
                <a:cs typeface="Times New Roman" panose="02020603050405020304" pitchFamily="18" charset="0"/>
              </a:rPr>
              <a:t>float c;  </a:t>
            </a:r>
          </a:p>
          <a:p>
            <a:pPr marL="0" indent="0" algn="just">
              <a:buNone/>
            </a:pPr>
            <a:r>
              <a:rPr lang="en-US" sz="1600" i="0" dirty="0">
                <a:effectLst/>
                <a:latin typeface="Times New Roman" panose="02020603050405020304" pitchFamily="18" charset="0"/>
                <a:cs typeface="Times New Roman" panose="02020603050405020304" pitchFamily="18" charset="0"/>
              </a:rPr>
              <a:t>double d;  </a:t>
            </a:r>
          </a:p>
          <a:p>
            <a:pPr marL="0" indent="0" algn="just">
              <a:buNone/>
            </a:pPr>
            <a:r>
              <a:rPr lang="en-US" sz="1600" i="0" dirty="0">
                <a:effectLst/>
                <a:latin typeface="Times New Roman" panose="02020603050405020304" pitchFamily="18" charset="0"/>
                <a:cs typeface="Times New Roman" panose="02020603050405020304" pitchFamily="18" charset="0"/>
              </a:rPr>
              <a:t>};  </a:t>
            </a:r>
          </a:p>
          <a:p>
            <a:pPr marL="0" indent="0" algn="just">
              <a:buNone/>
            </a:pPr>
            <a:r>
              <a:rPr lang="en-US" sz="1600" i="0" dirty="0">
                <a:effectLst/>
                <a:latin typeface="Times New Roman" panose="02020603050405020304" pitchFamily="18" charset="0"/>
                <a:cs typeface="Times New Roman" panose="02020603050405020304" pitchFamily="18" charset="0"/>
              </a:rPr>
              <a:t>int main()  </a:t>
            </a:r>
          </a:p>
          <a:p>
            <a:pPr marL="0" indent="0" algn="just">
              <a:buNone/>
            </a:pPr>
            <a:r>
              <a:rPr lang="en-US" sz="1600" i="0" dirty="0">
                <a:effectLst/>
                <a:latin typeface="Times New Roman" panose="02020603050405020304" pitchFamily="18" charset="0"/>
                <a:cs typeface="Times New Roman" panose="02020603050405020304" pitchFamily="18" charset="0"/>
              </a:rPr>
              <a:t>{  </a:t>
            </a:r>
          </a:p>
          <a:p>
            <a:pPr marL="0" indent="0" algn="just">
              <a:buNone/>
            </a:pPr>
            <a:r>
              <a:rPr lang="en-US" sz="1600" i="0" dirty="0">
                <a:effectLst/>
                <a:latin typeface="Times New Roman" panose="02020603050405020304" pitchFamily="18" charset="0"/>
                <a:cs typeface="Times New Roman" panose="02020603050405020304" pitchFamily="18" charset="0"/>
              </a:rPr>
              <a:t>  printf("Size of union </a:t>
            </a:r>
            <a:r>
              <a:rPr lang="en-US" sz="1600" i="0" dirty="0" err="1">
                <a:effectLst/>
                <a:latin typeface="Times New Roman" panose="02020603050405020304" pitchFamily="18" charset="0"/>
                <a:cs typeface="Times New Roman" panose="02020603050405020304" pitchFamily="18" charset="0"/>
              </a:rPr>
              <a:t>abc</a:t>
            </a:r>
            <a:r>
              <a:rPr lang="en-US" sz="1600" i="0" dirty="0">
                <a:effectLst/>
                <a:latin typeface="Times New Roman" panose="02020603050405020304" pitchFamily="18" charset="0"/>
                <a:cs typeface="Times New Roman" panose="02020603050405020304" pitchFamily="18" charset="0"/>
              </a:rPr>
              <a:t> is %d", </a:t>
            </a:r>
            <a:r>
              <a:rPr lang="en-US" sz="1600" i="0" dirty="0" err="1">
                <a:effectLst/>
                <a:latin typeface="Times New Roman" panose="02020603050405020304" pitchFamily="18" charset="0"/>
                <a:cs typeface="Times New Roman" panose="02020603050405020304" pitchFamily="18" charset="0"/>
              </a:rPr>
              <a:t>sizeof</a:t>
            </a:r>
            <a:r>
              <a:rPr lang="en-US" sz="1600" i="0" dirty="0">
                <a:effectLst/>
                <a:latin typeface="Times New Roman" panose="02020603050405020304" pitchFamily="18" charset="0"/>
                <a:cs typeface="Times New Roman" panose="02020603050405020304" pitchFamily="18" charset="0"/>
              </a:rPr>
              <a:t>(union </a:t>
            </a:r>
            <a:r>
              <a:rPr lang="en-US" sz="1600" i="0" dirty="0" err="1">
                <a:effectLst/>
                <a:latin typeface="Times New Roman" panose="02020603050405020304" pitchFamily="18" charset="0"/>
                <a:cs typeface="Times New Roman" panose="02020603050405020304" pitchFamily="18" charset="0"/>
              </a:rPr>
              <a:t>abc</a:t>
            </a:r>
            <a:r>
              <a:rPr lang="en-US" sz="1600" i="0" dirty="0">
                <a:effectLst/>
                <a:latin typeface="Times New Roman" panose="02020603050405020304" pitchFamily="18" charset="0"/>
                <a:cs typeface="Times New Roman" panose="02020603050405020304" pitchFamily="18" charset="0"/>
              </a:rPr>
              <a:t>));  </a:t>
            </a:r>
          </a:p>
          <a:p>
            <a:pPr marL="0" indent="0" algn="just">
              <a:buNone/>
            </a:pPr>
            <a:r>
              <a:rPr lang="en-US" sz="1600" i="0" dirty="0">
                <a:effectLst/>
                <a:latin typeface="Times New Roman" panose="02020603050405020304" pitchFamily="18" charset="0"/>
                <a:cs typeface="Times New Roman" panose="02020603050405020304" pitchFamily="18" charset="0"/>
              </a:rPr>
              <a:t>  return 0;  </a:t>
            </a:r>
          </a:p>
          <a:p>
            <a:pPr marL="0" indent="0" algn="just">
              <a:buNone/>
            </a:pPr>
            <a:r>
              <a:rPr lang="en-US" sz="1600" i="0" dirty="0">
                <a:effectLst/>
                <a:latin typeface="Times New Roman" panose="02020603050405020304" pitchFamily="18" charset="0"/>
                <a:cs typeface="Times New Roman" panose="02020603050405020304" pitchFamily="18" charset="0"/>
              </a:rPr>
              <a:t>} </a:t>
            </a:r>
          </a:p>
          <a:p>
            <a:pPr algn="just"/>
            <a:r>
              <a:rPr lang="en-US" sz="1600" b="0" i="0" dirty="0">
                <a:solidFill>
                  <a:srgbClr val="333333"/>
                </a:solidFill>
                <a:effectLst/>
                <a:latin typeface="Times New Roman" panose="02020603050405020304" pitchFamily="18" charset="0"/>
                <a:cs typeface="Times New Roman" panose="02020603050405020304" pitchFamily="18" charset="0"/>
              </a:rPr>
              <a:t>the size of int is 4 bytes, size of char is 1 byte, size of float is 4 bytes, and the size of double is 8 bytes. Since the double variable occupies the largest memory among all the four variables, so total 8 bytes will be allocated in the memory. Therefore, the output of the above program would be 8 bytes.</a:t>
            </a:r>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765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309519-9238-4415-9DCE-7B504D4DAC12}"/>
              </a:ext>
            </a:extLst>
          </p:cNvPr>
          <p:cNvSpPr>
            <a:spLocks noGrp="1"/>
          </p:cNvSpPr>
          <p:nvPr>
            <p:ph type="title"/>
          </p:nvPr>
        </p:nvSpPr>
        <p:spPr>
          <a:xfrm>
            <a:off x="687280" y="0"/>
            <a:ext cx="10515600" cy="851116"/>
          </a:xfrm>
        </p:spPr>
        <p:txBody>
          <a:bodyPr>
            <a:normAutofit/>
          </a:bodyPr>
          <a:lstStyle/>
          <a:p>
            <a:r>
              <a:rPr lang="en-US" sz="4000" dirty="0">
                <a:latin typeface="Times New Roman" panose="02020603050405020304" pitchFamily="18" charset="0"/>
                <a:cs typeface="Times New Roman" panose="02020603050405020304" pitchFamily="18" charset="0"/>
              </a:rPr>
              <a:t>Accessing and initialization of union</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40C4EE4F-1429-4F9E-ACB6-C776E0786DF1}"/>
              </a:ext>
            </a:extLst>
          </p:cNvPr>
          <p:cNvSpPr>
            <a:spLocks noGrp="1"/>
          </p:cNvSpPr>
          <p:nvPr>
            <p:ph idx="1"/>
          </p:nvPr>
        </p:nvSpPr>
        <p:spPr>
          <a:xfrm>
            <a:off x="687280" y="742549"/>
            <a:ext cx="10515600" cy="6217544"/>
          </a:xfrm>
        </p:spPr>
        <p:txBody>
          <a:bodyPr>
            <a:noAutofit/>
          </a:bodyPr>
          <a:lstStyle/>
          <a:p>
            <a:pPr marL="0" indent="0">
              <a:buNone/>
            </a:pPr>
            <a:r>
              <a:rPr lang="en-IN" sz="1600" dirty="0">
                <a:latin typeface="Times New Roman" panose="02020603050405020304" pitchFamily="18" charset="0"/>
                <a:cs typeface="Times New Roman" panose="02020603050405020304" pitchFamily="18" charset="0"/>
              </a:rPr>
              <a:t>#include &lt;stdio.h&gt;</a:t>
            </a:r>
          </a:p>
          <a:p>
            <a:pPr marL="0" indent="0">
              <a:buNone/>
            </a:pPr>
            <a:r>
              <a:rPr lang="en-IN" sz="1600" dirty="0">
                <a:latin typeface="Times New Roman" panose="02020603050405020304" pitchFamily="18" charset="0"/>
                <a:cs typeface="Times New Roman" panose="02020603050405020304" pitchFamily="18" charset="0"/>
              </a:rPr>
              <a:t>#include &lt;string.h&gt;</a:t>
            </a:r>
          </a:p>
          <a:p>
            <a:pPr marL="0" indent="0">
              <a:buNone/>
            </a:pPr>
            <a:r>
              <a:rPr lang="en-IN" sz="1600" dirty="0">
                <a:latin typeface="Times New Roman" panose="02020603050405020304" pitchFamily="18" charset="0"/>
                <a:cs typeface="Times New Roman" panose="02020603050405020304" pitchFamily="18" charset="0"/>
              </a:rPr>
              <a:t>union Data {</a:t>
            </a:r>
          </a:p>
          <a:p>
            <a:pPr marL="0" indent="0">
              <a:buNone/>
            </a:pPr>
            <a:r>
              <a:rPr lang="en-IN" sz="1600" dirty="0">
                <a:latin typeface="Times New Roman" panose="02020603050405020304" pitchFamily="18" charset="0"/>
                <a:cs typeface="Times New Roman" panose="02020603050405020304" pitchFamily="18" charset="0"/>
              </a:rPr>
              <a:t>   int i;</a:t>
            </a:r>
          </a:p>
          <a:p>
            <a:pPr marL="0" indent="0">
              <a:buNone/>
            </a:pPr>
            <a:r>
              <a:rPr lang="en-IN" sz="1600" dirty="0">
                <a:latin typeface="Times New Roman" panose="02020603050405020304" pitchFamily="18" charset="0"/>
                <a:cs typeface="Times New Roman" panose="02020603050405020304" pitchFamily="18" charset="0"/>
              </a:rPr>
              <a:t>   float f;</a:t>
            </a:r>
          </a:p>
          <a:p>
            <a:pPr marL="0" indent="0">
              <a:buNone/>
            </a:pPr>
            <a:r>
              <a:rPr lang="en-IN" sz="1600" dirty="0">
                <a:latin typeface="Times New Roman" panose="02020603050405020304" pitchFamily="18" charset="0"/>
                <a:cs typeface="Times New Roman" panose="02020603050405020304" pitchFamily="18" charset="0"/>
              </a:rPr>
              <a:t>   char str[20];</a:t>
            </a:r>
          </a:p>
          <a:p>
            <a:pPr marL="0" indent="0">
              <a:buNone/>
            </a:pPr>
            <a:r>
              <a:rPr lang="en-IN" sz="1600" dirty="0">
                <a:latin typeface="Times New Roman" panose="02020603050405020304" pitchFamily="18" charset="0"/>
                <a:cs typeface="Times New Roman" panose="02020603050405020304" pitchFamily="18" charset="0"/>
              </a:rPr>
              <a:t>};</a:t>
            </a:r>
          </a:p>
          <a:p>
            <a:pPr marL="0" indent="0">
              <a:buNone/>
            </a:pPr>
            <a:r>
              <a:rPr lang="en-IN" sz="1600" dirty="0">
                <a:latin typeface="Times New Roman" panose="02020603050405020304" pitchFamily="18" charset="0"/>
                <a:cs typeface="Times New Roman" panose="02020603050405020304" pitchFamily="18" charset="0"/>
              </a:rPr>
              <a:t>int main( ) {</a:t>
            </a:r>
          </a:p>
          <a:p>
            <a:pPr marL="0" indent="0">
              <a:buNone/>
            </a:pPr>
            <a:r>
              <a:rPr lang="en-IN" sz="1600" dirty="0">
                <a:latin typeface="Times New Roman" panose="02020603050405020304" pitchFamily="18" charset="0"/>
                <a:cs typeface="Times New Roman" panose="02020603050405020304" pitchFamily="18" charset="0"/>
              </a:rPr>
              <a:t>   union Data </a:t>
            </a:r>
            <a:r>
              <a:rPr lang="en-IN" sz="1600" dirty="0" err="1">
                <a:latin typeface="Times New Roman" panose="02020603050405020304" pitchFamily="18" charset="0"/>
                <a:cs typeface="Times New Roman" panose="02020603050405020304" pitchFamily="18" charset="0"/>
              </a:rPr>
              <a:t>data</a:t>
            </a:r>
            <a:r>
              <a:rPr lang="en-IN" sz="1600" dirty="0">
                <a:latin typeface="Times New Roman" panose="02020603050405020304" pitchFamily="18" charset="0"/>
                <a:cs typeface="Times New Roman" panose="02020603050405020304" pitchFamily="18" charset="0"/>
              </a:rPr>
              <a:t>;        </a:t>
            </a:r>
          </a:p>
          <a:p>
            <a:pPr marL="0" indent="0">
              <a:buNone/>
            </a:pPr>
            <a:r>
              <a:rPr lang="en-IN" sz="1600" dirty="0">
                <a:latin typeface="Times New Roman" panose="02020603050405020304" pitchFamily="18" charset="0"/>
                <a:cs typeface="Times New Roman" panose="02020603050405020304" pitchFamily="18" charset="0"/>
              </a:rPr>
              <a:t>   </a:t>
            </a:r>
            <a:r>
              <a:rPr lang="en-IN" sz="1600" dirty="0" err="1">
                <a:latin typeface="Times New Roman" panose="02020603050405020304" pitchFamily="18" charset="0"/>
                <a:cs typeface="Times New Roman" panose="02020603050405020304" pitchFamily="18" charset="0"/>
              </a:rPr>
              <a:t>data.i</a:t>
            </a:r>
            <a:r>
              <a:rPr lang="en-IN" sz="1600" dirty="0">
                <a:latin typeface="Times New Roman" panose="02020603050405020304" pitchFamily="18" charset="0"/>
                <a:cs typeface="Times New Roman" panose="02020603050405020304" pitchFamily="18" charset="0"/>
              </a:rPr>
              <a:t> = 10;</a:t>
            </a:r>
          </a:p>
          <a:p>
            <a:pPr marL="0" indent="0">
              <a:buNone/>
            </a:pPr>
            <a:r>
              <a:rPr lang="en-IN" sz="1600" dirty="0">
                <a:latin typeface="Times New Roman" panose="02020603050405020304" pitchFamily="18" charset="0"/>
                <a:cs typeface="Times New Roman" panose="02020603050405020304" pitchFamily="18" charset="0"/>
              </a:rPr>
              <a:t>   </a:t>
            </a:r>
            <a:r>
              <a:rPr lang="en-IN" sz="1600" dirty="0" err="1">
                <a:latin typeface="Times New Roman" panose="02020603050405020304" pitchFamily="18" charset="0"/>
                <a:cs typeface="Times New Roman" panose="02020603050405020304" pitchFamily="18" charset="0"/>
              </a:rPr>
              <a:t>data.f</a:t>
            </a:r>
            <a:r>
              <a:rPr lang="en-IN" sz="1600" dirty="0">
                <a:latin typeface="Times New Roman" panose="02020603050405020304" pitchFamily="18" charset="0"/>
                <a:cs typeface="Times New Roman" panose="02020603050405020304" pitchFamily="18" charset="0"/>
              </a:rPr>
              <a:t> = 220.5;</a:t>
            </a:r>
          </a:p>
          <a:p>
            <a:pPr marL="0" indent="0">
              <a:buNone/>
            </a:pPr>
            <a:r>
              <a:rPr lang="en-IN" sz="1600" dirty="0">
                <a:latin typeface="Times New Roman" panose="02020603050405020304" pitchFamily="18" charset="0"/>
                <a:cs typeface="Times New Roman" panose="02020603050405020304" pitchFamily="18" charset="0"/>
              </a:rPr>
              <a:t>   strcpy( </a:t>
            </a:r>
            <a:r>
              <a:rPr lang="en-IN" sz="1600" dirty="0" err="1">
                <a:latin typeface="Times New Roman" panose="02020603050405020304" pitchFamily="18" charset="0"/>
                <a:cs typeface="Times New Roman" panose="02020603050405020304" pitchFamily="18" charset="0"/>
              </a:rPr>
              <a:t>data.str</a:t>
            </a:r>
            <a:r>
              <a:rPr lang="en-IN" sz="1600" dirty="0">
                <a:latin typeface="Times New Roman" panose="02020603050405020304" pitchFamily="18" charset="0"/>
                <a:cs typeface="Times New Roman" panose="02020603050405020304" pitchFamily="18" charset="0"/>
              </a:rPr>
              <a:t>, "C Programming");</a:t>
            </a:r>
          </a:p>
          <a:p>
            <a:pPr marL="0" indent="0">
              <a:buNone/>
            </a:pPr>
            <a:r>
              <a:rPr lang="en-IN" sz="1600" dirty="0">
                <a:latin typeface="Times New Roman" panose="02020603050405020304" pitchFamily="18" charset="0"/>
                <a:cs typeface="Times New Roman" panose="02020603050405020304" pitchFamily="18" charset="0"/>
              </a:rPr>
              <a:t>   printf( "</a:t>
            </a:r>
            <a:r>
              <a:rPr lang="en-IN" sz="1600" dirty="0" err="1">
                <a:latin typeface="Times New Roman" panose="02020603050405020304" pitchFamily="18" charset="0"/>
                <a:cs typeface="Times New Roman" panose="02020603050405020304" pitchFamily="18" charset="0"/>
              </a:rPr>
              <a:t>data.i</a:t>
            </a:r>
            <a:r>
              <a:rPr lang="en-IN" sz="1600" dirty="0">
                <a:latin typeface="Times New Roman" panose="02020603050405020304" pitchFamily="18" charset="0"/>
                <a:cs typeface="Times New Roman" panose="02020603050405020304" pitchFamily="18" charset="0"/>
              </a:rPr>
              <a:t> : %d\n", </a:t>
            </a:r>
            <a:r>
              <a:rPr lang="en-IN" sz="1600" dirty="0" err="1">
                <a:latin typeface="Times New Roman" panose="02020603050405020304" pitchFamily="18" charset="0"/>
                <a:cs typeface="Times New Roman" panose="02020603050405020304" pitchFamily="18" charset="0"/>
              </a:rPr>
              <a:t>data.i</a:t>
            </a:r>
            <a:r>
              <a:rPr lang="en-IN" sz="1600" dirty="0">
                <a:latin typeface="Times New Roman" panose="02020603050405020304" pitchFamily="18" charset="0"/>
                <a:cs typeface="Times New Roman" panose="02020603050405020304" pitchFamily="18" charset="0"/>
              </a:rPr>
              <a:t>);</a:t>
            </a:r>
          </a:p>
          <a:p>
            <a:pPr marL="0" indent="0">
              <a:buNone/>
            </a:pPr>
            <a:r>
              <a:rPr lang="en-IN" sz="1600" dirty="0">
                <a:latin typeface="Times New Roman" panose="02020603050405020304" pitchFamily="18" charset="0"/>
                <a:cs typeface="Times New Roman" panose="02020603050405020304" pitchFamily="18" charset="0"/>
              </a:rPr>
              <a:t>   printf( "</a:t>
            </a:r>
            <a:r>
              <a:rPr lang="en-IN" sz="1600" dirty="0" err="1">
                <a:latin typeface="Times New Roman" panose="02020603050405020304" pitchFamily="18" charset="0"/>
                <a:cs typeface="Times New Roman" panose="02020603050405020304" pitchFamily="18" charset="0"/>
              </a:rPr>
              <a:t>data.f</a:t>
            </a:r>
            <a:r>
              <a:rPr lang="en-IN" sz="1600" dirty="0">
                <a:latin typeface="Times New Roman" panose="02020603050405020304" pitchFamily="18" charset="0"/>
                <a:cs typeface="Times New Roman" panose="02020603050405020304" pitchFamily="18" charset="0"/>
              </a:rPr>
              <a:t> : %f\n", </a:t>
            </a:r>
            <a:r>
              <a:rPr lang="en-IN" sz="1600" dirty="0" err="1">
                <a:latin typeface="Times New Roman" panose="02020603050405020304" pitchFamily="18" charset="0"/>
                <a:cs typeface="Times New Roman" panose="02020603050405020304" pitchFamily="18" charset="0"/>
              </a:rPr>
              <a:t>data.f</a:t>
            </a:r>
            <a:r>
              <a:rPr lang="en-IN" sz="1600" dirty="0">
                <a:latin typeface="Times New Roman" panose="02020603050405020304" pitchFamily="18" charset="0"/>
                <a:cs typeface="Times New Roman" panose="02020603050405020304" pitchFamily="18" charset="0"/>
              </a:rPr>
              <a:t>);</a:t>
            </a:r>
          </a:p>
          <a:p>
            <a:pPr marL="0" indent="0">
              <a:buNone/>
            </a:pPr>
            <a:r>
              <a:rPr lang="en-IN" sz="1600" dirty="0">
                <a:latin typeface="Times New Roman" panose="02020603050405020304" pitchFamily="18" charset="0"/>
                <a:cs typeface="Times New Roman" panose="02020603050405020304" pitchFamily="18" charset="0"/>
              </a:rPr>
              <a:t>   printf( "</a:t>
            </a:r>
            <a:r>
              <a:rPr lang="en-IN" sz="1600" dirty="0" err="1">
                <a:latin typeface="Times New Roman" panose="02020603050405020304" pitchFamily="18" charset="0"/>
                <a:cs typeface="Times New Roman" panose="02020603050405020304" pitchFamily="18" charset="0"/>
              </a:rPr>
              <a:t>data.str</a:t>
            </a:r>
            <a:r>
              <a:rPr lang="en-IN" sz="1600" dirty="0">
                <a:latin typeface="Times New Roman" panose="02020603050405020304" pitchFamily="18" charset="0"/>
                <a:cs typeface="Times New Roman" panose="02020603050405020304" pitchFamily="18" charset="0"/>
              </a:rPr>
              <a:t> : %s\n", </a:t>
            </a:r>
            <a:r>
              <a:rPr lang="en-IN" sz="1600" dirty="0" err="1">
                <a:latin typeface="Times New Roman" panose="02020603050405020304" pitchFamily="18" charset="0"/>
                <a:cs typeface="Times New Roman" panose="02020603050405020304" pitchFamily="18" charset="0"/>
              </a:rPr>
              <a:t>data.str</a:t>
            </a:r>
            <a:r>
              <a:rPr lang="en-IN" sz="1600" dirty="0">
                <a:latin typeface="Times New Roman" panose="02020603050405020304" pitchFamily="18" charset="0"/>
                <a:cs typeface="Times New Roman" panose="02020603050405020304" pitchFamily="18" charset="0"/>
              </a:rPr>
              <a:t>);</a:t>
            </a:r>
          </a:p>
          <a:p>
            <a:pPr marL="0" indent="0">
              <a:buNone/>
            </a:pPr>
            <a:r>
              <a:rPr lang="en-IN" sz="1600" dirty="0">
                <a:latin typeface="Times New Roman" panose="02020603050405020304" pitchFamily="18" charset="0"/>
                <a:cs typeface="Times New Roman" panose="02020603050405020304" pitchFamily="18" charset="0"/>
              </a:rPr>
              <a:t>   return 0;</a:t>
            </a:r>
          </a:p>
          <a:p>
            <a:pPr marL="0" indent="0">
              <a:buNone/>
            </a:pPr>
            <a:r>
              <a:rPr lang="en-IN"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06487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DA14E6-209B-444E-B356-7D61FEB146E5}"/>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      Difference between structure and union</a:t>
            </a:r>
            <a:endParaRPr lang="en-IN" sz="4000" dirty="0">
              <a:latin typeface="Times New Roman" panose="02020603050405020304" pitchFamily="18" charset="0"/>
              <a:cs typeface="Times New Roman" panose="02020603050405020304" pitchFamily="18" charset="0"/>
            </a:endParaRPr>
          </a:p>
        </p:txBody>
      </p:sp>
      <p:pic>
        <p:nvPicPr>
          <p:cNvPr id="4" name="Content Placeholder 3">
            <a:extLst>
              <a:ext uri="{FF2B5EF4-FFF2-40B4-BE49-F238E27FC236}">
                <a16:creationId xmlns:a16="http://schemas.microsoft.com/office/drawing/2014/main" xmlns="" id="{839B7614-5919-4BF9-B05B-3F56E64F5899}"/>
              </a:ext>
            </a:extLst>
          </p:cNvPr>
          <p:cNvPicPr>
            <a:picLocks noGrp="1" noChangeAspect="1"/>
          </p:cNvPicPr>
          <p:nvPr>
            <p:ph idx="1"/>
          </p:nvPr>
        </p:nvPicPr>
        <p:blipFill>
          <a:blip r:embed="rId2"/>
          <a:stretch>
            <a:fillRect/>
          </a:stretch>
        </p:blipFill>
        <p:spPr>
          <a:xfrm>
            <a:off x="1926454" y="2032985"/>
            <a:ext cx="8078680" cy="3755255"/>
          </a:xfrm>
          <a:prstGeom prst="rect">
            <a:avLst/>
          </a:prstGeom>
        </p:spPr>
      </p:pic>
    </p:spTree>
    <p:extLst>
      <p:ext uri="{BB962C8B-B14F-4D97-AF65-F5344CB8AC3E}">
        <p14:creationId xmlns:p14="http://schemas.microsoft.com/office/powerpoint/2010/main" val="307810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F1CACD-2463-4BF6-B410-9E4BBA284509}"/>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Structures.</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EE0BDBD-CF27-4561-AA86-C14613FDDD79}"/>
              </a:ext>
            </a:extLst>
          </p:cNvPr>
          <p:cNvSpPr>
            <a:spLocks noGrp="1"/>
          </p:cNvSpPr>
          <p:nvPr>
            <p:ph idx="1"/>
          </p:nvPr>
        </p:nvSpPr>
        <p:spPr/>
        <p:txBody>
          <a:bodyPr>
            <a:normAutofit/>
          </a:bodyPr>
          <a:lstStyle/>
          <a:p>
            <a:r>
              <a:rPr lang="en-US" sz="1800" i="0" dirty="0">
                <a:solidFill>
                  <a:srgbClr val="000000"/>
                </a:solidFill>
                <a:effectLst/>
                <a:latin typeface="Times New Roman" panose="02020603050405020304" pitchFamily="18" charset="0"/>
                <a:cs typeface="Times New Roman" panose="02020603050405020304" pitchFamily="18" charset="0"/>
              </a:rPr>
              <a:t>Arrays allow to define type of variables that can hold several data items of the same kind. </a:t>
            </a:r>
          </a:p>
          <a:p>
            <a:r>
              <a:rPr lang="en-US" sz="1800" i="0" dirty="0">
                <a:solidFill>
                  <a:srgbClr val="000000"/>
                </a:solidFill>
                <a:effectLst/>
                <a:latin typeface="Times New Roman" panose="02020603050405020304" pitchFamily="18" charset="0"/>
                <a:cs typeface="Times New Roman" panose="02020603050405020304" pitchFamily="18" charset="0"/>
              </a:rPr>
              <a:t>Similarly structure is another user defined data type available in C that allows to combine data items of different kinds.</a:t>
            </a:r>
          </a:p>
          <a:p>
            <a:r>
              <a:rPr lang="en-US" sz="1800" i="0" dirty="0">
                <a:solidFill>
                  <a:srgbClr val="000000"/>
                </a:solidFill>
                <a:effectLst/>
                <a:latin typeface="Times New Roman" panose="02020603050405020304" pitchFamily="18" charset="0"/>
                <a:cs typeface="Times New Roman" panose="02020603050405020304" pitchFamily="18" charset="0"/>
              </a:rPr>
              <a:t> The struct statement defines a new data type, with more than one member.</a:t>
            </a:r>
          </a:p>
          <a:p>
            <a:r>
              <a:rPr lang="en-US" sz="1800" i="0" dirty="0">
                <a:solidFill>
                  <a:srgbClr val="000000"/>
                </a:solidFill>
                <a:effectLst/>
                <a:latin typeface="Times New Roman" panose="02020603050405020304" pitchFamily="18" charset="0"/>
                <a:cs typeface="Times New Roman" panose="02020603050405020304" pitchFamily="18" charset="0"/>
              </a:rPr>
              <a:t>To define a structure, you must use the struct keyword.</a:t>
            </a:r>
          </a:p>
          <a:p>
            <a:r>
              <a:rPr lang="en-US" sz="1800" i="0" dirty="0">
                <a:solidFill>
                  <a:srgbClr val="000000"/>
                </a:solidFill>
                <a:effectLst/>
                <a:latin typeface="Times New Roman" panose="02020603050405020304" pitchFamily="18" charset="0"/>
                <a:cs typeface="Times New Roman" panose="02020603050405020304" pitchFamily="18" charset="0"/>
              </a:rPr>
              <a:t>At the end of the structure's definition, semicolon is must to declare.</a:t>
            </a:r>
          </a:p>
          <a:p>
            <a:pPr algn="just">
              <a:buFont typeface="Wingdings" panose="05000000000000000000" pitchFamily="2" charset="2"/>
              <a:buChar char="q"/>
            </a:pPr>
            <a:r>
              <a:rPr lang="en-US" sz="1800" b="1" i="0" dirty="0">
                <a:effectLst/>
                <a:latin typeface="Times New Roman" panose="02020603050405020304" pitchFamily="18" charset="0"/>
                <a:cs typeface="Times New Roman" panose="02020603050405020304" pitchFamily="18" charset="0"/>
              </a:rPr>
              <a:t>Why use structure?</a:t>
            </a:r>
          </a:p>
          <a:p>
            <a:pPr algn="just"/>
            <a:r>
              <a:rPr lang="en-US" sz="1800" i="0" dirty="0">
                <a:effectLst/>
                <a:latin typeface="Times New Roman" panose="02020603050405020304" pitchFamily="18" charset="0"/>
                <a:cs typeface="Times New Roman" panose="02020603050405020304" pitchFamily="18" charset="0"/>
              </a:rPr>
              <a:t>In C, there are cases where we need to store multiple attributes of an entity. It is not necessary that an entity has all the information of one type only. It can have different attributes of different data types. </a:t>
            </a:r>
          </a:p>
          <a:p>
            <a:r>
              <a:rPr lang="en-US" sz="1800" i="0" dirty="0">
                <a:effectLst/>
                <a:latin typeface="Times New Roman" panose="02020603050405020304" pitchFamily="18" charset="0"/>
                <a:cs typeface="Times New Roman" panose="02020603050405020304" pitchFamily="18" charset="0"/>
              </a:rPr>
              <a:t>For example, an entity Student may have its name (string), roll number (int), marks (float).</a:t>
            </a: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386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486191-C081-48E4-ACEF-47EA5AE131F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Structure declaration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7A781990-B471-4DE4-9481-EA57DA538617}"/>
              </a:ext>
            </a:extLst>
          </p:cNvPr>
          <p:cNvSpPr>
            <a:spLocks noGrp="1"/>
          </p:cNvSpPr>
          <p:nvPr>
            <p:ph idx="1"/>
          </p:nvPr>
        </p:nvSpPr>
        <p:spPr/>
        <p:txBody>
          <a:bodyPr/>
          <a:lstStyle/>
          <a:p>
            <a:r>
              <a:rPr lang="en-US" b="0" i="0" dirty="0">
                <a:solidFill>
                  <a:srgbClr val="333333"/>
                </a:solidFill>
                <a:effectLst/>
                <a:latin typeface="Times New Roman" panose="02020603050405020304" pitchFamily="18" charset="0"/>
                <a:cs typeface="Times New Roman" panose="02020603050405020304" pitchFamily="18" charset="0"/>
              </a:rPr>
              <a:t>There are two ways to declare structure variable:</a:t>
            </a:r>
            <a:endParaRPr lang="en-IN" dirty="0">
              <a:latin typeface="Times New Roman" panose="02020603050405020304" pitchFamily="18" charset="0"/>
              <a:cs typeface="Times New Roman" panose="02020603050405020304" pitchFamily="18" charset="0"/>
            </a:endParaRPr>
          </a:p>
          <a:p>
            <a:pPr algn="just">
              <a:buFont typeface="+mj-lt"/>
              <a:buAutoNum type="arabicPeriod"/>
            </a:pPr>
            <a:r>
              <a:rPr lang="en-US" b="0" i="0" dirty="0">
                <a:solidFill>
                  <a:srgbClr val="000000"/>
                </a:solidFill>
                <a:effectLst/>
                <a:latin typeface="Times New Roman" panose="02020603050405020304" pitchFamily="18" charset="0"/>
                <a:cs typeface="Times New Roman" panose="02020603050405020304" pitchFamily="18" charset="0"/>
              </a:rPr>
              <a:t>By struct keyword within main() function</a:t>
            </a:r>
          </a:p>
          <a:p>
            <a:pPr algn="just">
              <a:buFont typeface="+mj-lt"/>
              <a:buAutoNum type="arabicPeriod"/>
            </a:pPr>
            <a:r>
              <a:rPr lang="en-US" b="0" i="0" dirty="0">
                <a:solidFill>
                  <a:srgbClr val="000000"/>
                </a:solidFill>
                <a:effectLst/>
                <a:latin typeface="Times New Roman" panose="02020603050405020304" pitchFamily="18" charset="0"/>
                <a:cs typeface="Times New Roman" panose="02020603050405020304" pitchFamily="18" charset="0"/>
              </a:rPr>
              <a:t>By declaring a variable at the time of defining the structure.</a:t>
            </a:r>
          </a:p>
          <a:p>
            <a:pPr marL="0" indent="0">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630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3EB493-0823-4585-9B64-5FBA46A64022}"/>
              </a:ext>
            </a:extLst>
          </p:cNvPr>
          <p:cNvSpPr>
            <a:spLocks noGrp="1"/>
          </p:cNvSpPr>
          <p:nvPr>
            <p:ph type="title"/>
          </p:nvPr>
        </p:nvSpPr>
        <p:spPr/>
        <p:txBody>
          <a:bodyPr/>
          <a:lstStyle/>
          <a:p>
            <a:r>
              <a:rPr lang="en-US" b="0" i="0" dirty="0">
                <a:solidFill>
                  <a:srgbClr val="000000"/>
                </a:solidFill>
                <a:effectLst/>
                <a:latin typeface="Times New Roman" panose="02020603050405020304" pitchFamily="18" charset="0"/>
                <a:cs typeface="Times New Roman" panose="02020603050405020304" pitchFamily="18" charset="0"/>
              </a:rPr>
              <a:t>By struct keyword within main() function</a:t>
            </a:r>
            <a:br>
              <a:rPr lang="en-US" b="0" i="0" dirty="0">
                <a:solidFill>
                  <a:srgbClr val="000000"/>
                </a:solidFill>
                <a:effectLst/>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2464EBB0-9F9A-459E-8645-BE2A480410D5}"/>
              </a:ext>
            </a:extLst>
          </p:cNvPr>
          <p:cNvSpPr>
            <a:spLocks noGrp="1"/>
          </p:cNvSpPr>
          <p:nvPr>
            <p:ph idx="1"/>
          </p:nvPr>
        </p:nvSpPr>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E</a:t>
            </a:r>
            <a:r>
              <a:rPr lang="en-US" i="0" dirty="0">
                <a:effectLst/>
                <a:latin typeface="Times New Roman" panose="02020603050405020304" pitchFamily="18" charset="0"/>
                <a:cs typeface="Times New Roman" panose="02020603050405020304" pitchFamily="18" charset="0"/>
              </a:rPr>
              <a:t>xample to declare the structure variable by struct keyword. It should be declared within the main function.</a:t>
            </a:r>
          </a:p>
          <a:p>
            <a:pPr marL="0" indent="0" algn="just">
              <a:buNone/>
            </a:pPr>
            <a:r>
              <a:rPr lang="en-US" i="0" dirty="0">
                <a:effectLst/>
                <a:latin typeface="Times New Roman" panose="02020603050405020304" pitchFamily="18" charset="0"/>
                <a:cs typeface="Times New Roman" panose="02020603050405020304" pitchFamily="18" charset="0"/>
              </a:rPr>
              <a:t>struct employee  </a:t>
            </a:r>
          </a:p>
          <a:p>
            <a:pPr marL="0" indent="0" algn="just">
              <a:buNone/>
            </a:pPr>
            <a:r>
              <a:rPr lang="en-US" i="0" dirty="0">
                <a:effectLst/>
                <a:latin typeface="Times New Roman" panose="02020603050405020304" pitchFamily="18" charset="0"/>
                <a:cs typeface="Times New Roman" panose="02020603050405020304" pitchFamily="18" charset="0"/>
              </a:rPr>
              <a:t>{   </a:t>
            </a:r>
          </a:p>
          <a:p>
            <a:pPr marL="0" indent="0" algn="just">
              <a:buNone/>
            </a:pPr>
            <a:r>
              <a:rPr lang="en-US" i="0" dirty="0">
                <a:effectLst/>
                <a:latin typeface="Times New Roman" panose="02020603050405020304" pitchFamily="18" charset="0"/>
                <a:cs typeface="Times New Roman" panose="02020603050405020304" pitchFamily="18" charset="0"/>
              </a:rPr>
              <a:t>    int id;  </a:t>
            </a:r>
          </a:p>
          <a:p>
            <a:pPr marL="0" indent="0" algn="just">
              <a:buNone/>
            </a:pPr>
            <a:r>
              <a:rPr lang="en-US" i="0" dirty="0">
                <a:effectLst/>
                <a:latin typeface="Times New Roman" panose="02020603050405020304" pitchFamily="18" charset="0"/>
                <a:cs typeface="Times New Roman" panose="02020603050405020304" pitchFamily="18" charset="0"/>
              </a:rPr>
              <a:t>    char name[50];  </a:t>
            </a:r>
          </a:p>
          <a:p>
            <a:pPr marL="0" indent="0" algn="just">
              <a:buNone/>
            </a:pPr>
            <a:r>
              <a:rPr lang="en-US" i="0" dirty="0">
                <a:effectLst/>
                <a:latin typeface="Times New Roman" panose="02020603050405020304" pitchFamily="18" charset="0"/>
                <a:cs typeface="Times New Roman" panose="02020603050405020304" pitchFamily="18" charset="0"/>
              </a:rPr>
              <a:t>    float salary;  </a:t>
            </a:r>
          </a:p>
          <a:p>
            <a:pPr marL="0" indent="0" algn="just">
              <a:buNone/>
            </a:pPr>
            <a:r>
              <a:rPr lang="en-US" i="0" dirty="0">
                <a:effectLst/>
                <a:latin typeface="Times New Roman" panose="02020603050405020304" pitchFamily="18" charset="0"/>
                <a:cs typeface="Times New Roman" panose="02020603050405020304" pitchFamily="18" charset="0"/>
              </a:rPr>
              <a:t>};  </a:t>
            </a:r>
          </a:p>
          <a:p>
            <a:pPr algn="just"/>
            <a:r>
              <a:rPr lang="en-US" i="0" dirty="0">
                <a:effectLst/>
                <a:latin typeface="Times New Roman" panose="02020603050405020304" pitchFamily="18" charset="0"/>
                <a:cs typeface="Times New Roman" panose="02020603050405020304" pitchFamily="18" charset="0"/>
              </a:rPr>
              <a:t>Now write given code inside the main() function</a:t>
            </a:r>
            <a:r>
              <a:rPr lang="en-US" i="0" dirty="0" smtClean="0">
                <a:effectLst/>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void main(){</a:t>
            </a:r>
            <a:endParaRPr lang="en-US" i="0" dirty="0">
              <a:effectLst/>
              <a:latin typeface="Times New Roman" panose="02020603050405020304" pitchFamily="18" charset="0"/>
              <a:cs typeface="Times New Roman" panose="02020603050405020304" pitchFamily="18" charset="0"/>
            </a:endParaRPr>
          </a:p>
          <a:p>
            <a:pPr marL="0" indent="0" algn="just">
              <a:buNone/>
            </a:pPr>
            <a:r>
              <a:rPr lang="en-US" i="0" dirty="0" smtClean="0">
                <a:effectLst/>
                <a:latin typeface="Times New Roman" panose="02020603050405020304" pitchFamily="18" charset="0"/>
                <a:cs typeface="Times New Roman" panose="02020603050405020304" pitchFamily="18" charset="0"/>
              </a:rPr>
              <a:t>   struct</a:t>
            </a:r>
            <a:r>
              <a:rPr lang="en-US" i="0" dirty="0">
                <a:effectLst/>
                <a:latin typeface="Times New Roman" panose="02020603050405020304" pitchFamily="18" charset="0"/>
                <a:cs typeface="Times New Roman" panose="02020603050405020304" pitchFamily="18" charset="0"/>
              </a:rPr>
              <a:t> employee e1, e2;  </a:t>
            </a:r>
            <a:r>
              <a:rPr lang="en-US" i="0" dirty="0" smtClean="0">
                <a:effectLst/>
                <a:latin typeface="Times New Roman" panose="02020603050405020304" pitchFamily="18" charset="0"/>
                <a:cs typeface="Times New Roman" panose="02020603050405020304" pitchFamily="18" charset="0"/>
              </a:rPr>
              <a:t>}</a:t>
            </a:r>
            <a:endParaRPr lang="en-US" i="0" dirty="0">
              <a:effectLst/>
              <a:latin typeface="Times New Roman" panose="02020603050405020304" pitchFamily="18" charset="0"/>
              <a:cs typeface="Times New Roman" panose="02020603050405020304" pitchFamily="18" charset="0"/>
            </a:endParaRPr>
          </a:p>
          <a:p>
            <a:pPr algn="just"/>
            <a:r>
              <a:rPr lang="en-US" i="0" dirty="0">
                <a:effectLst/>
                <a:latin typeface="Times New Roman" panose="02020603050405020304" pitchFamily="18" charset="0"/>
                <a:cs typeface="Times New Roman" panose="02020603050405020304" pitchFamily="18" charset="0"/>
              </a:rPr>
              <a:t>The variables e1 and e2 can be used to access the values stored in the structure.</a:t>
            </a:r>
          </a:p>
          <a:p>
            <a:pPr marL="0" indent="0">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3305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EA5A93-23AC-4CB8-8449-39EA23A487FB}"/>
              </a:ext>
            </a:extLst>
          </p:cNvPr>
          <p:cNvSpPr>
            <a:spLocks noGrp="1"/>
          </p:cNvSpPr>
          <p:nvPr>
            <p:ph type="title"/>
          </p:nvPr>
        </p:nvSpPr>
        <p:spPr/>
        <p:txBody>
          <a:bodyPr>
            <a:normAutofit fontScale="90000"/>
          </a:bodyPr>
          <a:lstStyle/>
          <a:p>
            <a:r>
              <a:rPr lang="en-US" b="0" i="0" dirty="0">
                <a:solidFill>
                  <a:srgbClr val="000000"/>
                </a:solidFill>
                <a:effectLst/>
                <a:latin typeface="Times New Roman" panose="02020603050405020304" pitchFamily="18" charset="0"/>
                <a:cs typeface="Times New Roman" panose="02020603050405020304" pitchFamily="18" charset="0"/>
              </a:rPr>
              <a:t>By declaring a variable at the time of defining the structure.</a:t>
            </a:r>
            <a:br>
              <a:rPr lang="en-US" b="0" i="0" dirty="0">
                <a:solidFill>
                  <a:srgbClr val="000000"/>
                </a:solidFill>
                <a:effectLst/>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A69801AA-268A-4A47-BE91-DC0D50BE1298}"/>
              </a:ext>
            </a:extLst>
          </p:cNvPr>
          <p:cNvSpPr>
            <a:spLocks noGrp="1"/>
          </p:cNvSpPr>
          <p:nvPr>
            <p:ph idx="1"/>
          </p:nvPr>
        </p:nvSpPr>
        <p:spPr>
          <a:xfrm>
            <a:off x="727969" y="1305017"/>
            <a:ext cx="10625831" cy="4871946"/>
          </a:xfrm>
        </p:spPr>
        <p:txBody>
          <a:bodyPr>
            <a:normAutofit fontScale="77500" lnSpcReduction="20000"/>
          </a:bodyPr>
          <a:lstStyle/>
          <a:p>
            <a:r>
              <a:rPr lang="en-US" b="1" dirty="0">
                <a:latin typeface="Times New Roman" panose="02020603050405020304" pitchFamily="18" charset="0"/>
                <a:cs typeface="Times New Roman" panose="02020603050405020304" pitchFamily="18" charset="0"/>
              </a:rPr>
              <a:t>Syntax of structure:</a:t>
            </a:r>
          </a:p>
          <a:p>
            <a:pPr marL="0" indent="0">
              <a:buNone/>
            </a:pPr>
            <a:r>
              <a:rPr lang="en-US" dirty="0">
                <a:latin typeface="Times New Roman" panose="02020603050405020304" pitchFamily="18" charset="0"/>
                <a:cs typeface="Times New Roman" panose="02020603050405020304" pitchFamily="18" charset="0"/>
              </a:rPr>
              <a:t>struct [structure tag] {</a:t>
            </a:r>
          </a:p>
          <a:p>
            <a:pPr marL="0" indent="0">
              <a:buNone/>
            </a:pPr>
            <a:r>
              <a:rPr lang="en-US" dirty="0">
                <a:latin typeface="Times New Roman" panose="02020603050405020304" pitchFamily="18" charset="0"/>
                <a:cs typeface="Times New Roman" panose="02020603050405020304" pitchFamily="18" charset="0"/>
              </a:rPr>
              <a:t>  member definition;</a:t>
            </a:r>
          </a:p>
          <a:p>
            <a:pPr marL="0" indent="0">
              <a:buNone/>
            </a:pPr>
            <a:r>
              <a:rPr lang="en-US" dirty="0">
                <a:latin typeface="Times New Roman" panose="02020603050405020304" pitchFamily="18" charset="0"/>
                <a:cs typeface="Times New Roman" panose="02020603050405020304" pitchFamily="18" charset="0"/>
              </a:rPr>
              <a:t>  member definition;</a:t>
            </a:r>
          </a:p>
          <a:p>
            <a:pPr marL="0" indent="0">
              <a:buNone/>
            </a:pP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member definition;</a:t>
            </a:r>
          </a:p>
          <a:p>
            <a:pPr marL="0" indent="0">
              <a:buNone/>
            </a:pPr>
            <a:r>
              <a:rPr lang="en-US" dirty="0">
                <a:latin typeface="Times New Roman" panose="02020603050405020304" pitchFamily="18" charset="0"/>
                <a:cs typeface="Times New Roman" panose="02020603050405020304" pitchFamily="18" charset="0"/>
              </a:rPr>
              <a:t>} [one or more structure variables]; </a:t>
            </a:r>
          </a:p>
          <a:p>
            <a:r>
              <a:rPr lang="en-US" dirty="0">
                <a:latin typeface="Times New Roman" panose="02020603050405020304" pitchFamily="18" charset="0"/>
                <a:cs typeface="Times New Roman" panose="02020603050405020304" pitchFamily="18" charset="0"/>
              </a:rPr>
              <a:t>Example to declare variable at the time of defining the structure.</a:t>
            </a:r>
          </a:p>
          <a:p>
            <a:pPr marL="0" indent="0">
              <a:buNone/>
            </a:pPr>
            <a:r>
              <a:rPr lang="en-US" dirty="0">
                <a:latin typeface="Times New Roman" panose="02020603050405020304" pitchFamily="18" charset="0"/>
                <a:cs typeface="Times New Roman" panose="02020603050405020304" pitchFamily="18" charset="0"/>
              </a:rPr>
              <a:t>struct employee  </a:t>
            </a:r>
          </a:p>
          <a:p>
            <a:pPr marL="0" indent="0">
              <a:buNone/>
            </a:pPr>
            <a:r>
              <a:rPr lang="en-US" dirty="0">
                <a:latin typeface="Times New Roman" panose="02020603050405020304" pitchFamily="18" charset="0"/>
                <a:cs typeface="Times New Roman" panose="02020603050405020304" pitchFamily="18" charset="0"/>
              </a:rPr>
              <a:t>{   int id;  </a:t>
            </a:r>
          </a:p>
          <a:p>
            <a:pPr marL="0" indent="0">
              <a:buNone/>
            </a:pPr>
            <a:r>
              <a:rPr lang="en-US" dirty="0">
                <a:latin typeface="Times New Roman" panose="02020603050405020304" pitchFamily="18" charset="0"/>
                <a:cs typeface="Times New Roman" panose="02020603050405020304" pitchFamily="18" charset="0"/>
              </a:rPr>
              <a:t>    char name[50];  </a:t>
            </a:r>
          </a:p>
          <a:p>
            <a:pPr marL="0" indent="0">
              <a:buNone/>
            </a:pPr>
            <a:r>
              <a:rPr lang="en-US" dirty="0">
                <a:latin typeface="Times New Roman" panose="02020603050405020304" pitchFamily="18" charset="0"/>
                <a:cs typeface="Times New Roman" panose="02020603050405020304" pitchFamily="18" charset="0"/>
              </a:rPr>
              <a:t>    float salary;  </a:t>
            </a:r>
          </a:p>
          <a:p>
            <a:pPr marL="0" indent="0">
              <a:buNone/>
            </a:pPr>
            <a:r>
              <a:rPr lang="en-US" dirty="0">
                <a:latin typeface="Times New Roman" panose="02020603050405020304" pitchFamily="18" charset="0"/>
                <a:cs typeface="Times New Roman" panose="02020603050405020304" pitchFamily="18" charset="0"/>
              </a:rPr>
              <a:t>}e1,e2; </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564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67EC5D-FD02-4663-A2A7-9DD04102A6E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Declaration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14947E5-86D2-4FFC-8BED-3AE837BBB109}"/>
              </a:ext>
            </a:extLst>
          </p:cNvPr>
          <p:cNvSpPr>
            <a:spLocks noGrp="1"/>
          </p:cNvSpPr>
          <p:nvPr>
            <p:ph idx="1"/>
          </p:nvPr>
        </p:nvSpPr>
        <p:spPr/>
        <p:txBody>
          <a:bodyPr>
            <a:normAutofit/>
          </a:bodyPr>
          <a:lstStyle/>
          <a:p>
            <a:pPr algn="just"/>
            <a:r>
              <a:rPr lang="en-US" b="0" i="0" dirty="0">
                <a:solidFill>
                  <a:srgbClr val="333333"/>
                </a:solidFill>
                <a:effectLst/>
                <a:latin typeface="Times New Roman" panose="02020603050405020304" pitchFamily="18" charset="0"/>
                <a:cs typeface="Times New Roman" panose="02020603050405020304" pitchFamily="18" charset="0"/>
              </a:rPr>
              <a:t>If number of variables are not fixed, use the 1st approach. It provides you the flexibility to declare the structure variable many times.</a:t>
            </a:r>
          </a:p>
          <a:p>
            <a:pPr algn="just"/>
            <a:r>
              <a:rPr lang="en-US" b="0" i="0" dirty="0">
                <a:solidFill>
                  <a:srgbClr val="333333"/>
                </a:solidFill>
                <a:effectLst/>
                <a:latin typeface="Times New Roman" panose="02020603050405020304" pitchFamily="18" charset="0"/>
                <a:cs typeface="Times New Roman" panose="02020603050405020304" pitchFamily="18" charset="0"/>
              </a:rPr>
              <a:t>If no. of variables are fixed, use 2nd approach. It saves your code to declare a variable in main() function.</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0478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03CCA6-6AD0-4A40-8F98-AB04D3E9337A}"/>
              </a:ext>
            </a:extLst>
          </p:cNvPr>
          <p:cNvSpPr>
            <a:spLocks noGrp="1"/>
          </p:cNvSpPr>
          <p:nvPr>
            <p:ph type="title"/>
          </p:nvPr>
        </p:nvSpPr>
        <p:spPr>
          <a:xfrm>
            <a:off x="838200" y="0"/>
            <a:ext cx="10474911" cy="1325563"/>
          </a:xfrm>
        </p:spPr>
        <p:txBody>
          <a:bodyPr>
            <a:normAutofit/>
          </a:bodyPr>
          <a:lstStyle/>
          <a:p>
            <a:r>
              <a:rPr lang="en-US" sz="4000" dirty="0">
                <a:latin typeface="Times New Roman" panose="02020603050405020304" pitchFamily="18" charset="0"/>
                <a:cs typeface="Times New Roman" panose="02020603050405020304" pitchFamily="18" charset="0"/>
              </a:rPr>
              <a:t>Initialization of structure</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9321BDB9-3308-4C59-9C4A-C0E630E3CE10}"/>
              </a:ext>
            </a:extLst>
          </p:cNvPr>
          <p:cNvSpPr>
            <a:spLocks noGrp="1"/>
          </p:cNvSpPr>
          <p:nvPr>
            <p:ph idx="1"/>
          </p:nvPr>
        </p:nvSpPr>
        <p:spPr>
          <a:xfrm>
            <a:off x="838200" y="978122"/>
            <a:ext cx="10515600" cy="5879877"/>
          </a:xfrm>
        </p:spPr>
        <p:txBody>
          <a:bodyPr>
            <a:noAutofit/>
          </a:bodyPr>
          <a:lstStyle/>
          <a:p>
            <a:r>
              <a:rPr lang="en-US" sz="1600" dirty="0">
                <a:latin typeface="Times New Roman" panose="02020603050405020304" pitchFamily="18" charset="0"/>
                <a:cs typeface="Times New Roman" panose="02020603050405020304" pitchFamily="18" charset="0"/>
              </a:rPr>
              <a:t>Initialization members(variable) order should be same .</a:t>
            </a:r>
          </a:p>
          <a:p>
            <a:r>
              <a:rPr lang="en-US" sz="1600" dirty="0">
                <a:latin typeface="Times New Roman" panose="02020603050405020304" pitchFamily="18" charset="0"/>
                <a:cs typeface="Times New Roman" panose="02020603050405020304" pitchFamily="18" charset="0"/>
              </a:rPr>
              <a:t>Example :</a:t>
            </a:r>
          </a:p>
          <a:p>
            <a:pPr marL="0" indent="0">
              <a:buNone/>
            </a:pPr>
            <a:r>
              <a:rPr lang="en-US" sz="1600" dirty="0">
                <a:latin typeface="Times New Roman" panose="02020603050405020304" pitchFamily="18" charset="0"/>
                <a:cs typeface="Times New Roman" panose="02020603050405020304" pitchFamily="18" charset="0"/>
              </a:rPr>
              <a:t>#include&lt;</a:t>
            </a:r>
            <a:r>
              <a:rPr lang="en-US" sz="1600" dirty="0" err="1">
                <a:latin typeface="Times New Roman" panose="02020603050405020304" pitchFamily="18" charset="0"/>
                <a:cs typeface="Times New Roman" panose="02020603050405020304" pitchFamily="18" charset="0"/>
              </a:rPr>
              <a:t>stdio.h</a:t>
            </a:r>
            <a:r>
              <a:rPr lang="en-US" sz="1600" dirty="0" smtClean="0">
                <a:latin typeface="Times New Roman" panose="02020603050405020304" pitchFamily="18" charset="0"/>
                <a:cs typeface="Times New Roman" panose="02020603050405020304" pitchFamily="18" charset="0"/>
              </a:rPr>
              <a:t>&gt;</a:t>
            </a:r>
          </a:p>
          <a:p>
            <a:pPr marL="0" indent="0">
              <a:buNone/>
            </a:pPr>
            <a:r>
              <a:rPr lang="en-US" sz="1600" dirty="0">
                <a:latin typeface="Times New Roman" panose="02020603050405020304" pitchFamily="18" charset="0"/>
                <a:cs typeface="Times New Roman" panose="02020603050405020304" pitchFamily="18" charset="0"/>
              </a:rPr>
              <a:t>struct car</a:t>
            </a:r>
          </a:p>
          <a:p>
            <a:pPr marL="0" indent="0">
              <a:buNone/>
            </a:pPr>
            <a:r>
              <a:rPr lang="en-US" sz="1600" dirty="0">
                <a:latin typeface="Times New Roman" panose="02020603050405020304" pitchFamily="18" charset="0"/>
                <a:cs typeface="Times New Roman" panose="02020603050405020304" pitchFamily="18" charset="0"/>
              </a:rPr>
              <a:t>    {</a:t>
            </a:r>
          </a:p>
          <a:p>
            <a:pPr marL="0" indent="0">
              <a:buNone/>
            </a:pPr>
            <a:r>
              <a:rPr lang="en-US" sz="1600" dirty="0">
                <a:latin typeface="Times New Roman" panose="02020603050405020304" pitchFamily="18" charset="0"/>
                <a:cs typeface="Times New Roman" panose="02020603050405020304" pitchFamily="18" charset="0"/>
              </a:rPr>
              <a:t>        char  name[100];</a:t>
            </a:r>
          </a:p>
          <a:p>
            <a:pPr marL="0" indent="0">
              <a:buNone/>
            </a:pPr>
            <a:r>
              <a:rPr lang="en-US" sz="1600" dirty="0">
                <a:latin typeface="Times New Roman" panose="02020603050405020304" pitchFamily="18" charset="0"/>
                <a:cs typeface="Times New Roman" panose="02020603050405020304" pitchFamily="18" charset="0"/>
              </a:rPr>
              <a:t>        float price;</a:t>
            </a:r>
          </a:p>
          <a:p>
            <a:pPr marL="0" indent="0">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t>
            </a:r>
          </a:p>
          <a:p>
            <a:pPr marL="0" indent="0">
              <a:buNone/>
            </a:pPr>
            <a:r>
              <a:rPr lang="en-US" sz="1600" dirty="0" smtClean="0">
                <a:latin typeface="Times New Roman" panose="02020603050405020304" pitchFamily="18" charset="0"/>
                <a:cs typeface="Times New Roman" panose="02020603050405020304" pitchFamily="18" charset="0"/>
              </a:rPr>
              <a:t>void </a:t>
            </a:r>
            <a:r>
              <a:rPr lang="en-US" sz="1600" dirty="0">
                <a:latin typeface="Times New Roman" panose="02020603050405020304" pitchFamily="18" charset="0"/>
                <a:cs typeface="Times New Roman" panose="02020603050405020304" pitchFamily="18" charset="0"/>
              </a:rPr>
              <a:t>main()</a:t>
            </a:r>
          </a:p>
          <a:p>
            <a:pPr marL="0" indent="0">
              <a:buNone/>
            </a:pPr>
            <a:r>
              <a:rPr lang="en-US" sz="1600" dirty="0">
                <a:latin typeface="Times New Roman" panose="02020603050405020304" pitchFamily="18" charset="0"/>
                <a:cs typeface="Times New Roman" panose="02020603050405020304" pitchFamily="18" charset="0"/>
              </a:rPr>
              <a:t>{</a:t>
            </a:r>
          </a:p>
          <a:p>
            <a:pPr marL="0" indent="0">
              <a:buNone/>
            </a:pP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car1.name -&gt; "xyz"</a:t>
            </a:r>
          </a:p>
          <a:p>
            <a:pPr marL="0" indent="0">
              <a:buNone/>
            </a:pPr>
            <a:r>
              <a:rPr lang="en-US" sz="1600" dirty="0">
                <a:latin typeface="Times New Roman" panose="02020603050405020304" pitchFamily="18" charset="0"/>
                <a:cs typeface="Times New Roman" panose="02020603050405020304" pitchFamily="18" charset="0"/>
              </a:rPr>
              <a:t>    //car1.price -&gt; 987432.50</a:t>
            </a:r>
          </a:p>
          <a:p>
            <a:pPr marL="0" indent="0">
              <a:buNone/>
            </a:pPr>
            <a:r>
              <a:rPr lang="en-US" sz="1600" dirty="0">
                <a:latin typeface="Times New Roman" panose="02020603050405020304" pitchFamily="18" charset="0"/>
                <a:cs typeface="Times New Roman" panose="02020603050405020304" pitchFamily="18" charset="0"/>
              </a:rPr>
              <a:t>    struct car car1 ={"</a:t>
            </a:r>
            <a:r>
              <a:rPr lang="en-US" sz="1600" dirty="0" err="1">
                <a:latin typeface="Times New Roman" panose="02020603050405020304" pitchFamily="18" charset="0"/>
                <a:cs typeface="Times New Roman" panose="02020603050405020304" pitchFamily="18" charset="0"/>
              </a:rPr>
              <a:t>xyz</a:t>
            </a:r>
            <a:r>
              <a:rPr lang="en-US" sz="1600" dirty="0">
                <a:latin typeface="Times New Roman" panose="02020603050405020304" pitchFamily="18" charset="0"/>
                <a:cs typeface="Times New Roman" panose="02020603050405020304" pitchFamily="18" charset="0"/>
              </a:rPr>
              <a:t>", 987432.50};</a:t>
            </a:r>
          </a:p>
          <a:p>
            <a:pPr marL="0" indent="0">
              <a:buNone/>
            </a:pPr>
            <a:r>
              <a:rPr lang="en-US" sz="1600" dirty="0">
                <a:latin typeface="Times New Roman" panose="02020603050405020304" pitchFamily="18" charset="0"/>
                <a:cs typeface="Times New Roman" panose="02020603050405020304" pitchFamily="18" charset="0"/>
              </a:rPr>
              <a:t>    //printing values using dot(.) or 'member access' operator</a:t>
            </a:r>
          </a:p>
          <a:p>
            <a:pPr marL="0" indent="0">
              <a:buNone/>
            </a:pPr>
            <a:r>
              <a:rPr lang="en-US" sz="1600" dirty="0">
                <a:latin typeface="Times New Roman" panose="02020603050405020304" pitchFamily="18" charset="0"/>
                <a:cs typeface="Times New Roman" panose="02020603050405020304" pitchFamily="18" charset="0"/>
              </a:rPr>
              <a:t>    printf("Name of car1 = %s\n",car1.name);</a:t>
            </a:r>
          </a:p>
          <a:p>
            <a:pPr marL="0" indent="0">
              <a:buNone/>
            </a:pPr>
            <a:r>
              <a:rPr lang="en-US" sz="1600" dirty="0">
                <a:latin typeface="Times New Roman" panose="02020603050405020304" pitchFamily="18" charset="0"/>
                <a:cs typeface="Times New Roman" panose="02020603050405020304" pitchFamily="18" charset="0"/>
              </a:rPr>
              <a:t>    printf("Price of car1 = %f\n",car1.price);</a:t>
            </a:r>
          </a:p>
          <a:p>
            <a:pPr marL="0" indent="0">
              <a:buNone/>
            </a:pPr>
            <a:r>
              <a:rPr lang="en-US" sz="1600" dirty="0">
                <a:latin typeface="Times New Roman" panose="02020603050405020304" pitchFamily="18" charset="0"/>
                <a:cs typeface="Times New Roman" panose="02020603050405020304" pitchFamily="18" charset="0"/>
              </a:rPr>
              <a:t>}</a:t>
            </a:r>
            <a:endParaRPr lang="en-IN"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78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490F05-1CAB-4309-8827-BF681BA614E2}"/>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Initialization of structure</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5FF5A501-0E6D-499D-9D93-347DEA54A537}"/>
              </a:ext>
            </a:extLst>
          </p:cNvPr>
          <p:cNvSpPr>
            <a:spLocks noGrp="1"/>
          </p:cNvSpPr>
          <p:nvPr>
            <p:ph idx="1"/>
          </p:nvPr>
        </p:nvSpPr>
        <p:spPr/>
        <p:txBody>
          <a:bodyPr>
            <a:normAutofit lnSpcReduction="10000"/>
          </a:bodyPr>
          <a:lstStyle/>
          <a:p>
            <a:pPr algn="just"/>
            <a:r>
              <a:rPr lang="en-US" sz="1800" i="0" dirty="0">
                <a:effectLst/>
                <a:latin typeface="Times New Roman" panose="02020603050405020304" pitchFamily="18" charset="0"/>
                <a:cs typeface="Times New Roman" panose="02020603050405020304" pitchFamily="18" charset="0"/>
              </a:rPr>
              <a:t>Example initialization</a:t>
            </a:r>
          </a:p>
          <a:p>
            <a:pPr marL="0" indent="0" algn="just">
              <a:buNone/>
            </a:pPr>
            <a:r>
              <a:rPr lang="en-US" sz="1800" i="0" dirty="0">
                <a:effectLst/>
                <a:latin typeface="Times New Roman" panose="02020603050405020304" pitchFamily="18" charset="0"/>
                <a:cs typeface="Times New Roman" panose="02020603050405020304" pitchFamily="18" charset="0"/>
              </a:rPr>
              <a:t>struct employee  </a:t>
            </a:r>
          </a:p>
          <a:p>
            <a:pPr marL="0" indent="0" algn="just">
              <a:buNone/>
            </a:pPr>
            <a:r>
              <a:rPr lang="en-US" sz="1800" i="0" dirty="0">
                <a:effectLst/>
                <a:latin typeface="Times New Roman" panose="02020603050405020304" pitchFamily="18" charset="0"/>
                <a:cs typeface="Times New Roman" panose="02020603050405020304" pitchFamily="18" charset="0"/>
              </a:rPr>
              <a:t>{   int id;  </a:t>
            </a:r>
          </a:p>
          <a:p>
            <a:pPr marL="0" indent="0" algn="just">
              <a:buNone/>
            </a:pPr>
            <a:r>
              <a:rPr lang="en-US" sz="1800" i="0" dirty="0">
                <a:effectLst/>
                <a:latin typeface="Times New Roman" panose="02020603050405020304" pitchFamily="18" charset="0"/>
                <a:cs typeface="Times New Roman" panose="02020603050405020304" pitchFamily="18" charset="0"/>
              </a:rPr>
              <a:t>    char name[50];  </a:t>
            </a:r>
          </a:p>
          <a:p>
            <a:pPr marL="0" indent="0" algn="just">
              <a:buNone/>
            </a:pPr>
            <a:r>
              <a:rPr lang="en-US" sz="1800" i="0" dirty="0">
                <a:effectLst/>
                <a:latin typeface="Times New Roman" panose="02020603050405020304" pitchFamily="18" charset="0"/>
                <a:cs typeface="Times New Roman" panose="02020603050405020304" pitchFamily="18" charset="0"/>
              </a:rPr>
              <a:t>    float salary;  </a:t>
            </a:r>
          </a:p>
          <a:p>
            <a:pPr marL="0" indent="0" algn="just">
              <a:buNone/>
            </a:pPr>
            <a:r>
              <a:rPr lang="en-US" sz="1800" i="0" dirty="0">
                <a:effectLst/>
                <a:latin typeface="Times New Roman" panose="02020603050405020304" pitchFamily="18" charset="0"/>
                <a:cs typeface="Times New Roman" panose="02020603050405020304" pitchFamily="18" charset="0"/>
              </a:rPr>
              <a:t>};  </a:t>
            </a:r>
          </a:p>
          <a:p>
            <a:pPr algn="just"/>
            <a:r>
              <a:rPr lang="en-US" sz="1800" i="0" dirty="0">
                <a:effectLst/>
                <a:latin typeface="Times New Roman" panose="02020603050405020304" pitchFamily="18" charset="0"/>
                <a:cs typeface="Times New Roman" panose="02020603050405020304" pitchFamily="18" charset="0"/>
              </a:rPr>
              <a:t>Now write given code inside the main() function</a:t>
            </a:r>
            <a:r>
              <a:rPr lang="en-US" sz="1800" i="0" dirty="0" smtClean="0">
                <a:effectLst/>
                <a:latin typeface="Times New Roman" panose="02020603050405020304" pitchFamily="18" charset="0"/>
                <a:cs typeface="Times New Roman" panose="02020603050405020304" pitchFamily="18" charset="0"/>
              </a:rPr>
              <a:t>.</a:t>
            </a:r>
          </a:p>
          <a:p>
            <a:pPr marL="0" indent="0" algn="just">
              <a:buNone/>
            </a:pPr>
            <a:r>
              <a:rPr lang="en-US" sz="1800" dirty="0" smtClean="0">
                <a:latin typeface="Times New Roman" panose="02020603050405020304" pitchFamily="18" charset="0"/>
                <a:cs typeface="Times New Roman" panose="02020603050405020304" pitchFamily="18" charset="0"/>
              </a:rPr>
              <a:t>Void main(){</a:t>
            </a:r>
            <a:endParaRPr lang="en-US" sz="1800" dirty="0">
              <a:latin typeface="Times New Roman" panose="02020603050405020304" pitchFamily="18" charset="0"/>
              <a:cs typeface="Times New Roman" panose="02020603050405020304" pitchFamily="18" charset="0"/>
            </a:endParaRPr>
          </a:p>
          <a:p>
            <a:pPr marL="0" indent="0" algn="just">
              <a:buNone/>
            </a:pPr>
            <a:r>
              <a:rPr lang="en-US" sz="1800" i="0" dirty="0" smtClean="0">
                <a:effectLst/>
                <a:latin typeface="Times New Roman" panose="02020603050405020304" pitchFamily="18" charset="0"/>
                <a:cs typeface="Times New Roman" panose="02020603050405020304" pitchFamily="18" charset="0"/>
              </a:rPr>
              <a:t>struct</a:t>
            </a:r>
            <a:r>
              <a:rPr lang="en-US" sz="1800" i="0" dirty="0">
                <a:effectLst/>
                <a:latin typeface="Times New Roman" panose="02020603050405020304" pitchFamily="18" charset="0"/>
                <a:cs typeface="Times New Roman" panose="02020603050405020304" pitchFamily="18" charset="0"/>
              </a:rPr>
              <a:t> employee e1[20], e2[20]; </a:t>
            </a:r>
            <a:endParaRPr lang="en-US" sz="1800" i="0" dirty="0" smtClean="0">
              <a:effectLst/>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a:t>
            </a:r>
          </a:p>
          <a:p>
            <a:pPr marL="0" indent="0" algn="just">
              <a:buNone/>
            </a:pPr>
            <a:r>
              <a:rPr lang="en-US" sz="1800" dirty="0" smtClean="0">
                <a:latin typeface="Times New Roman" panose="02020603050405020304" pitchFamily="18" charset="0"/>
                <a:cs typeface="Times New Roman" panose="02020603050405020304" pitchFamily="18" charset="0"/>
              </a:rPr>
              <a:t>.</a:t>
            </a:r>
          </a:p>
          <a:p>
            <a:pPr marL="0" indent="0" algn="just">
              <a:buNone/>
            </a:pPr>
            <a:r>
              <a:rPr lang="en-US" sz="1800" dirty="0" smtClean="0">
                <a:latin typeface="Times New Roman" panose="02020603050405020304" pitchFamily="18" charset="0"/>
                <a:cs typeface="Times New Roman" panose="02020603050405020304" pitchFamily="18" charset="0"/>
              </a:rPr>
              <a:t>.}</a:t>
            </a:r>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8029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8ED84E-8BCC-42DE-B575-EA651E662B54}"/>
              </a:ext>
            </a:extLst>
          </p:cNvPr>
          <p:cNvSpPr>
            <a:spLocks noGrp="1"/>
          </p:cNvSpPr>
          <p:nvPr>
            <p:ph type="title"/>
          </p:nvPr>
        </p:nvSpPr>
        <p:spPr/>
        <p:txBody>
          <a:bodyPr>
            <a:normAutofit/>
          </a:bodyPr>
          <a:lstStyle/>
          <a:p>
            <a:r>
              <a:rPr lang="en-US" sz="4000" b="0" i="0" dirty="0">
                <a:effectLst/>
                <a:latin typeface="Times New Roman" panose="02020603050405020304" pitchFamily="18" charset="0"/>
                <a:cs typeface="Times New Roman" panose="02020603050405020304" pitchFamily="18" charset="0"/>
              </a:rPr>
              <a:t>Accessing members of the structure</a:t>
            </a:r>
            <a:br>
              <a:rPr lang="en-US" sz="4000" b="0" i="0" dirty="0">
                <a:effectLst/>
                <a:latin typeface="Times New Roman" panose="02020603050405020304" pitchFamily="18" charset="0"/>
                <a:cs typeface="Times New Roman" panose="02020603050405020304" pitchFamily="18" charset="0"/>
              </a:rPr>
            </a:b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361E1F19-AAE8-4982-89F1-FFA598125655}"/>
              </a:ext>
            </a:extLst>
          </p:cNvPr>
          <p:cNvSpPr>
            <a:spLocks noGrp="1"/>
          </p:cNvSpPr>
          <p:nvPr>
            <p:ph idx="1"/>
          </p:nvPr>
        </p:nvSpPr>
        <p:spPr>
          <a:xfrm>
            <a:off x="838200" y="1825624"/>
            <a:ext cx="10515600" cy="4743851"/>
          </a:xfrm>
        </p:spPr>
        <p:txBody>
          <a:bodyPr>
            <a:normAutofit/>
          </a:bodyPr>
          <a:lstStyle/>
          <a:p>
            <a:pPr marL="0" indent="0" algn="just">
              <a:buNone/>
            </a:pPr>
            <a:r>
              <a:rPr lang="en-US" sz="1800" b="0" i="0" dirty="0">
                <a:solidFill>
                  <a:srgbClr val="000000"/>
                </a:solidFill>
                <a:effectLst/>
                <a:latin typeface="Times New Roman" panose="02020603050405020304" pitchFamily="18" charset="0"/>
                <a:cs typeface="Times New Roman" panose="02020603050405020304" pitchFamily="18" charset="0"/>
              </a:rPr>
              <a:t>The link between a member and variable is established using the member operator(.).which is also know as dot operator.</a:t>
            </a:r>
          </a:p>
          <a:p>
            <a:pPr marL="0" indent="0" algn="just">
              <a:buNone/>
            </a:pPr>
            <a:r>
              <a:rPr lang="en-US" sz="1800" b="0" i="0" dirty="0">
                <a:solidFill>
                  <a:srgbClr val="000000"/>
                </a:solidFill>
                <a:effectLst/>
                <a:latin typeface="Times New Roman" panose="02020603050405020304" pitchFamily="18" charset="0"/>
                <a:cs typeface="Times New Roman" panose="02020603050405020304" pitchFamily="18" charset="0"/>
              </a:rPr>
              <a:t>E</a:t>
            </a:r>
            <a:r>
              <a:rPr lang="en-US" sz="1800" dirty="0">
                <a:solidFill>
                  <a:srgbClr val="000000"/>
                </a:solidFill>
                <a:latin typeface="Times New Roman" panose="02020603050405020304" pitchFamily="18" charset="0"/>
                <a:cs typeface="Times New Roman" panose="02020603050405020304" pitchFamily="18" charset="0"/>
              </a:rPr>
              <a:t>xample</a:t>
            </a:r>
            <a:r>
              <a:rPr lang="en-US" sz="1800" b="0" i="0" dirty="0">
                <a:solidFill>
                  <a:srgbClr val="000000"/>
                </a:solidFill>
                <a:effectLst/>
                <a:latin typeface="Times New Roman" panose="02020603050405020304" pitchFamily="18" charset="0"/>
                <a:cs typeface="Times New Roman" panose="02020603050405020304" pitchFamily="18" charset="0"/>
              </a:rPr>
              <a:t>:</a:t>
            </a:r>
          </a:p>
          <a:p>
            <a:pPr marL="0" indent="0" algn="just">
              <a:buNone/>
            </a:pPr>
            <a:r>
              <a:rPr lang="en-US" sz="1800" dirty="0">
                <a:solidFill>
                  <a:srgbClr val="000000"/>
                </a:solidFill>
                <a:latin typeface="Times New Roman" panose="02020603050405020304" pitchFamily="18" charset="0"/>
                <a:cs typeface="Times New Roman" panose="02020603050405020304" pitchFamily="18" charset="0"/>
              </a:rPr>
              <a:t>e</a:t>
            </a:r>
            <a:r>
              <a:rPr lang="en-US" sz="1800" b="0" i="0" dirty="0">
                <a:solidFill>
                  <a:srgbClr val="000000"/>
                </a:solidFill>
                <a:effectLst/>
                <a:latin typeface="Times New Roman" panose="02020603050405020304" pitchFamily="18" charset="0"/>
                <a:cs typeface="Times New Roman" panose="02020603050405020304" pitchFamily="18" charset="0"/>
              </a:rPr>
              <a:t>1.name</a:t>
            </a:r>
          </a:p>
          <a:p>
            <a:pPr marL="0" indent="0" algn="just">
              <a:buNone/>
            </a:pPr>
            <a:r>
              <a:rPr lang="en-US" sz="1800" dirty="0">
                <a:solidFill>
                  <a:srgbClr val="000000"/>
                </a:solidFill>
                <a:latin typeface="Times New Roman" panose="02020603050405020304" pitchFamily="18" charset="0"/>
                <a:cs typeface="Times New Roman" panose="02020603050405020304" pitchFamily="18" charset="0"/>
              </a:rPr>
              <a:t>How we would assign values to the members of </a:t>
            </a:r>
            <a:r>
              <a:rPr lang="en-US" sz="1800" i="0" dirty="0">
                <a:effectLst/>
                <a:latin typeface="Times New Roman" panose="02020603050405020304" pitchFamily="18" charset="0"/>
                <a:cs typeface="Times New Roman" panose="02020603050405020304" pitchFamily="18" charset="0"/>
              </a:rPr>
              <a:t>employee.</a:t>
            </a:r>
          </a:p>
          <a:p>
            <a:pPr marL="0" indent="0" algn="just">
              <a:buNone/>
            </a:pPr>
            <a:r>
              <a:rPr lang="en-US" sz="1800" b="0" dirty="0">
                <a:solidFill>
                  <a:srgbClr val="000000"/>
                </a:solidFill>
                <a:latin typeface="Times New Roman" panose="02020603050405020304" pitchFamily="18" charset="0"/>
                <a:cs typeface="Times New Roman" panose="02020603050405020304" pitchFamily="18" charset="0"/>
              </a:rPr>
              <a:t>(1). strcpy(e1.name,”abc”);</a:t>
            </a:r>
            <a:r>
              <a:rPr lang="en-US" sz="1800" b="0" i="0" dirty="0">
                <a:solidFill>
                  <a:srgbClr val="000000"/>
                </a:solidFill>
                <a:effectLst/>
                <a:latin typeface="Times New Roman" panose="02020603050405020304" pitchFamily="18" charset="0"/>
                <a:cs typeface="Times New Roman" panose="02020603050405020304" pitchFamily="18" charset="0"/>
              </a:rPr>
              <a:t> </a:t>
            </a:r>
          </a:p>
          <a:p>
            <a:pPr marL="0" indent="0" algn="just">
              <a:buNone/>
            </a:pPr>
            <a:r>
              <a:rPr lang="en-US" sz="1800" dirty="0">
                <a:solidFill>
                  <a:srgbClr val="000000"/>
                </a:solidFill>
                <a:latin typeface="Times New Roman" panose="02020603050405020304" pitchFamily="18" charset="0"/>
                <a:cs typeface="Times New Roman" panose="02020603050405020304" pitchFamily="18" charset="0"/>
              </a:rPr>
              <a:t>        e1.id=123;</a:t>
            </a:r>
          </a:p>
          <a:p>
            <a:pPr marL="0" indent="0" algn="just">
              <a:buNone/>
            </a:pPr>
            <a:r>
              <a:rPr lang="en-US" sz="1800" b="0" i="0" dirty="0">
                <a:solidFill>
                  <a:srgbClr val="000000"/>
                </a:solidFill>
                <a:effectLst/>
                <a:latin typeface="Times New Roman" panose="02020603050405020304" pitchFamily="18" charset="0"/>
                <a:cs typeface="Times New Roman" panose="02020603050405020304" pitchFamily="18" charset="0"/>
              </a:rPr>
              <a:t>(2). scanf(“%s”,e1.name);</a:t>
            </a:r>
          </a:p>
          <a:p>
            <a:pPr marL="0" indent="0" algn="just">
              <a:buNone/>
            </a:pPr>
            <a:r>
              <a:rPr lang="en-US" sz="1800" b="0" i="0" dirty="0">
                <a:solidFill>
                  <a:srgbClr val="000000"/>
                </a:solidFill>
                <a:effectLst/>
                <a:latin typeface="Times New Roman" panose="02020603050405020304" pitchFamily="18" charset="0"/>
                <a:cs typeface="Times New Roman" panose="02020603050405020304" pitchFamily="18" charset="0"/>
              </a:rPr>
              <a:t>        scanf(“%s”,e1.id);</a:t>
            </a:r>
          </a:p>
          <a:p>
            <a:pPr marL="0" indent="0" algn="just">
              <a:buNone/>
            </a:pPr>
            <a:endParaRPr lang="en-US" sz="1800" b="0" i="0" dirty="0">
              <a:solidFill>
                <a:srgbClr val="000000"/>
              </a:solidFill>
              <a:effectLst/>
              <a:latin typeface="Times New Roman" panose="02020603050405020304" pitchFamily="18" charset="0"/>
              <a:cs typeface="Times New Roman" panose="02020603050405020304" pitchFamily="18" charset="0"/>
            </a:endParaRPr>
          </a:p>
          <a:p>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1619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872</Words>
  <Application>Microsoft Office PowerPoint</Application>
  <PresentationFormat>Widescreen</PresentationFormat>
  <Paragraphs>191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Fundamentals of Structures and Unions. </vt:lpstr>
      <vt:lpstr>Structures.</vt:lpstr>
      <vt:lpstr>Structure declaration</vt:lpstr>
      <vt:lpstr>By struct keyword within main() function </vt:lpstr>
      <vt:lpstr>By declaring a variable at the time of defining the structure. </vt:lpstr>
      <vt:lpstr>Declaration</vt:lpstr>
      <vt:lpstr>Initialization of structure</vt:lpstr>
      <vt:lpstr>Initialization of structure</vt:lpstr>
      <vt:lpstr>Accessing members of the structure </vt:lpstr>
      <vt:lpstr>Array of structure</vt:lpstr>
      <vt:lpstr>PowerPoint Presentation</vt:lpstr>
      <vt:lpstr>Nested Structure</vt:lpstr>
      <vt:lpstr>PowerPoint Presentation</vt:lpstr>
      <vt:lpstr>UNION </vt:lpstr>
      <vt:lpstr>Size of the union </vt:lpstr>
      <vt:lpstr>Accessing and initialization of union</vt:lpstr>
      <vt:lpstr>      Difference between structure and union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Structures and Unions. </dc:title>
  <dc:creator>shreya patel</dc:creator>
  <cp:lastModifiedBy>Microsoft account</cp:lastModifiedBy>
  <cp:revision>14</cp:revision>
  <dcterms:created xsi:type="dcterms:W3CDTF">2022-01-20T06:21:35Z</dcterms:created>
  <dcterms:modified xsi:type="dcterms:W3CDTF">2022-01-22T09:03:25Z</dcterms:modified>
</cp:coreProperties>
</file>